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24" r:id="rId3"/>
    <p:sldId id="325" r:id="rId4"/>
    <p:sldId id="328" r:id="rId5"/>
    <p:sldId id="370" r:id="rId6"/>
    <p:sldId id="333" r:id="rId7"/>
    <p:sldId id="336" r:id="rId8"/>
    <p:sldId id="342" r:id="rId9"/>
    <p:sldId id="397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347" r:id="rId18"/>
    <p:sldId id="348" r:id="rId19"/>
  </p:sldIdLst>
  <p:sldSz cx="9144000" cy="6858000" type="screen4x3"/>
  <p:notesSz cx="6797675" cy="9926638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BE0E3"/>
    <a:srgbClr val="0070C0"/>
    <a:srgbClr val="F72D2D"/>
    <a:srgbClr val="9ED3D7"/>
    <a:srgbClr val="92D050"/>
    <a:srgbClr val="ED826D"/>
    <a:srgbClr val="00B050"/>
    <a:srgbClr val="FFC000"/>
    <a:srgbClr val="9B67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6" autoAdjust="0"/>
    <p:restoredTop sz="93250" autoAdjust="0"/>
  </p:normalViewPr>
  <p:slideViewPr>
    <p:cSldViewPr>
      <p:cViewPr>
        <p:scale>
          <a:sx n="75" d="100"/>
          <a:sy n="75" d="100"/>
        </p:scale>
        <p:origin x="-1410" y="-7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ercmar\Desktop\Vrtina%20Sob-4g\&#268;rpalni%20preizkus\Meritve%20airlift\Merjeni%20podatki%20(skupno)%20aktiviranje%20III\Meritve\Stati&#269;ni%20P%20in%20T\Stati&#269;ni%20P%20in%20T_Sob-4g_11.03.20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ercmar\Desktop\Vrtina%20Sob-4g\&#268;rpalni%20preizkus\Meritve%20airlift\Merjeni%20podatki%20(skupno)%20aktiviranje%20III\Meritve\Stati&#269;ni%20P%20in%20T\Stati&#269;ni%20P%20in%20T_Sob-4g_11.03.20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ercmar\Desktop\Vrtina%20Sob-4g\&#268;rpalni%20preizkus\Meritve%20airlift\Merjeni%20podatki%20(skupno)-aktiviranje%20II\Q-s%20diagram\Q-s%20diagram%20Sob-4g%20(ZDRU&#381;ENO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ercmar\Desktop\Vrtina%20Sob-4g\&#268;rpalni%20preizkus\Meritve%20airlift\Merjeni%20podatki%20(skupno)-aktiviranje%20II\Q-s%20diagram\Q-s%20diagram%20Sob-4g%20(ZDRU&#381;ENO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ercmar\Desktop\Vrtina%20Sob-4g\&#268;rpalni%20preizkus\Meritve%20airlift\Merjeni%20podatki%20(skupno)-aktiviranje%20II\Q-s%20diagram\Q-s%20diagram%20Sob-4g%20(ZDRU&#381;ENO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kercmar\Desktop\Vrtina%20Sob-4g\&#268;rpalni%20preizkus\Meritve%20airlift\Merjeni%20podatki%20(skupno)-aktiviranje%20II\Q-s%20diagram\Q-s%20diagram%20Sob-4g%20(ZDRU&#381;ENO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500" b="1" i="0" baseline="0">
                <a:effectLst/>
              </a:rPr>
              <a:t>Vrtina Sob-</a:t>
            </a:r>
            <a:r>
              <a:rPr lang="sl-SI" sz="1500" b="1" i="0" baseline="0">
                <a:effectLst/>
              </a:rPr>
              <a:t>4</a:t>
            </a:r>
            <a:r>
              <a:rPr lang="en-US" sz="1500" b="1" i="0" baseline="0">
                <a:effectLst/>
              </a:rPr>
              <a:t>g:</a:t>
            </a:r>
            <a:r>
              <a:rPr lang="sl-SI" sz="1500" b="1" i="0" baseline="0">
                <a:effectLst/>
              </a:rPr>
              <a:t> statične temperature na posameznih globinah </a:t>
            </a:r>
            <a:endParaRPr lang="sl-SI" sz="150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1000" b="1" i="0" baseline="0">
                <a:effectLst/>
              </a:rPr>
              <a:t>(11. 3. 2013 od 7:21 do 9:29)</a:t>
            </a:r>
            <a:endParaRPr lang="sl-SI" sz="100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 sz="1000"/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Vrtina Sob-3g:</c:v>
          </c:tx>
          <c:spPr>
            <a:ln>
              <a:solidFill>
                <a:srgbClr val="F72D2D"/>
              </a:solidFill>
            </a:ln>
          </c:spPr>
          <c:marker>
            <c:spPr>
              <a:solidFill>
                <a:srgbClr val="F72D2D"/>
              </a:solidFill>
            </c:spPr>
          </c:marker>
          <c:xVal>
            <c:numRef>
              <c:f>'Statični P in T'!$E$3:$E$24</c:f>
              <c:numCache>
                <c:formatCode>0.000</c:formatCode>
                <c:ptCount val="22"/>
                <c:pt idx="0">
                  <c:v>23.88</c:v>
                </c:pt>
                <c:pt idx="1">
                  <c:v>28.44</c:v>
                </c:pt>
                <c:pt idx="2">
                  <c:v>32.49</c:v>
                </c:pt>
                <c:pt idx="3">
                  <c:v>36.35</c:v>
                </c:pt>
                <c:pt idx="4">
                  <c:v>40.450000000000003</c:v>
                </c:pt>
                <c:pt idx="5">
                  <c:v>44.82</c:v>
                </c:pt>
                <c:pt idx="6">
                  <c:v>48.36</c:v>
                </c:pt>
                <c:pt idx="7">
                  <c:v>57.33</c:v>
                </c:pt>
                <c:pt idx="8">
                  <c:v>59.24</c:v>
                </c:pt>
                <c:pt idx="9">
                  <c:v>60.35</c:v>
                </c:pt>
                <c:pt idx="10">
                  <c:v>60.74</c:v>
                </c:pt>
                <c:pt idx="11">
                  <c:v>61.35</c:v>
                </c:pt>
                <c:pt idx="12">
                  <c:v>63.01</c:v>
                </c:pt>
                <c:pt idx="13">
                  <c:v>64.08</c:v>
                </c:pt>
                <c:pt idx="14">
                  <c:v>64.52</c:v>
                </c:pt>
                <c:pt idx="15">
                  <c:v>65.97</c:v>
                </c:pt>
                <c:pt idx="16">
                  <c:v>68.58</c:v>
                </c:pt>
                <c:pt idx="17">
                  <c:v>71.08</c:v>
                </c:pt>
                <c:pt idx="18">
                  <c:v>73.19</c:v>
                </c:pt>
                <c:pt idx="19">
                  <c:v>76.3</c:v>
                </c:pt>
              </c:numCache>
            </c:numRef>
          </c:xVal>
          <c:yVal>
            <c:numRef>
              <c:f>'Statični P in T'!$C$3:$C$26</c:f>
              <c:numCache>
                <c:formatCode>General</c:formatCode>
                <c:ptCount val="24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550</c:v>
                </c:pt>
                <c:pt idx="7">
                  <c:v>600</c:v>
                </c:pt>
                <c:pt idx="8">
                  <c:v>650</c:v>
                </c:pt>
                <c:pt idx="9">
                  <c:v>700</c:v>
                </c:pt>
                <c:pt idx="10">
                  <c:v>750</c:v>
                </c:pt>
                <c:pt idx="11">
                  <c:v>800</c:v>
                </c:pt>
                <c:pt idx="12">
                  <c:v>850</c:v>
                </c:pt>
                <c:pt idx="13">
                  <c:v>900</c:v>
                </c:pt>
                <c:pt idx="14">
                  <c:v>950</c:v>
                </c:pt>
                <c:pt idx="15">
                  <c:v>1000</c:v>
                </c:pt>
                <c:pt idx="16">
                  <c:v>1050</c:v>
                </c:pt>
                <c:pt idx="17">
                  <c:v>1100</c:v>
                </c:pt>
                <c:pt idx="18">
                  <c:v>1150</c:v>
                </c:pt>
                <c:pt idx="19">
                  <c:v>1200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058304"/>
        <c:axId val="105060608"/>
      </c:scatterChart>
      <c:valAx>
        <c:axId val="105058304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l-SI"/>
                  <a:t>Temperatura [°C] </a:t>
                </a:r>
              </a:p>
            </c:rich>
          </c:tx>
          <c:layout/>
          <c:overlay val="0"/>
        </c:title>
        <c:numFmt formatCode="0.000" sourceLinked="1"/>
        <c:majorTickMark val="out"/>
        <c:minorTickMark val="none"/>
        <c:tickLblPos val="nextTo"/>
        <c:crossAx val="105060608"/>
        <c:crosses val="autoZero"/>
        <c:crossBetween val="midCat"/>
      </c:valAx>
      <c:valAx>
        <c:axId val="105060608"/>
        <c:scaling>
          <c:orientation val="maxMin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l-SI"/>
                  <a:t>Globina</a:t>
                </a:r>
                <a:r>
                  <a:rPr lang="sl-SI" baseline="0"/>
                  <a:t> [m]</a:t>
                </a:r>
                <a:endParaRPr lang="sl-SI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5058304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500"/>
              <a:t>Vrtina Sob-</a:t>
            </a:r>
            <a:r>
              <a:rPr lang="sl-SI" sz="1500"/>
              <a:t>4</a:t>
            </a:r>
            <a:r>
              <a:rPr lang="en-US" sz="1500"/>
              <a:t>g:</a:t>
            </a:r>
            <a:r>
              <a:rPr lang="sl-SI" sz="1500"/>
              <a:t> statični tlaki na posameznih</a:t>
            </a:r>
            <a:r>
              <a:rPr lang="sl-SI" sz="1500" baseline="0"/>
              <a:t> globinah </a:t>
            </a:r>
            <a:endParaRPr lang="sl-SI" sz="1500"/>
          </a:p>
          <a:p>
            <a:pPr>
              <a:defRPr/>
            </a:pPr>
            <a:r>
              <a:rPr lang="sl-SI" sz="1000"/>
              <a:t>(11. 3. 2013 od 7:21 do 9:29)</a:t>
            </a:r>
            <a:endParaRPr lang="en-US" sz="1000"/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Vrtina Sob-3g:</c:v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</c:spPr>
          </c:marker>
          <c:xVal>
            <c:numRef>
              <c:f>'Statični P in T'!$D$3:$D$26</c:f>
              <c:numCache>
                <c:formatCode>0.000</c:formatCode>
                <c:ptCount val="24"/>
                <c:pt idx="0">
                  <c:v>11.978</c:v>
                </c:pt>
                <c:pt idx="1">
                  <c:v>12.345000000000001</c:v>
                </c:pt>
                <c:pt idx="2">
                  <c:v>18.963999999999999</c:v>
                </c:pt>
                <c:pt idx="3">
                  <c:v>28.93</c:v>
                </c:pt>
                <c:pt idx="4">
                  <c:v>38.887999999999998</c:v>
                </c:pt>
                <c:pt idx="5">
                  <c:v>48.853999999999999</c:v>
                </c:pt>
                <c:pt idx="6">
                  <c:v>53.223999999999997</c:v>
                </c:pt>
                <c:pt idx="7">
                  <c:v>59.515999999999998</c:v>
                </c:pt>
                <c:pt idx="8">
                  <c:v>64.543999999999997</c:v>
                </c:pt>
                <c:pt idx="9">
                  <c:v>69.525000000000006</c:v>
                </c:pt>
                <c:pt idx="10">
                  <c:v>74.44</c:v>
                </c:pt>
                <c:pt idx="11">
                  <c:v>79.391999999999996</c:v>
                </c:pt>
                <c:pt idx="12">
                  <c:v>84.436999999999998</c:v>
                </c:pt>
                <c:pt idx="13">
                  <c:v>89.393000000000001</c:v>
                </c:pt>
                <c:pt idx="14">
                  <c:v>94.316999999999993</c:v>
                </c:pt>
                <c:pt idx="15">
                  <c:v>99.343999999999994</c:v>
                </c:pt>
                <c:pt idx="16">
                  <c:v>104.533</c:v>
                </c:pt>
                <c:pt idx="17">
                  <c:v>109.708</c:v>
                </c:pt>
                <c:pt idx="18">
                  <c:v>114.876</c:v>
                </c:pt>
                <c:pt idx="19">
                  <c:v>120.182</c:v>
                </c:pt>
              </c:numCache>
            </c:numRef>
          </c:xVal>
          <c:yVal>
            <c:numRef>
              <c:f>'Statični P in T'!$C$3:$C$26</c:f>
              <c:numCache>
                <c:formatCode>General</c:formatCode>
                <c:ptCount val="24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  <c:pt idx="6">
                  <c:v>550</c:v>
                </c:pt>
                <c:pt idx="7">
                  <c:v>600</c:v>
                </c:pt>
                <c:pt idx="8">
                  <c:v>650</c:v>
                </c:pt>
                <c:pt idx="9">
                  <c:v>700</c:v>
                </c:pt>
                <c:pt idx="10">
                  <c:v>750</c:v>
                </c:pt>
                <c:pt idx="11">
                  <c:v>800</c:v>
                </c:pt>
                <c:pt idx="12">
                  <c:v>850</c:v>
                </c:pt>
                <c:pt idx="13">
                  <c:v>900</c:v>
                </c:pt>
                <c:pt idx="14">
                  <c:v>950</c:v>
                </c:pt>
                <c:pt idx="15">
                  <c:v>1000</c:v>
                </c:pt>
                <c:pt idx="16">
                  <c:v>1050</c:v>
                </c:pt>
                <c:pt idx="17">
                  <c:v>1100</c:v>
                </c:pt>
                <c:pt idx="18">
                  <c:v>1150</c:v>
                </c:pt>
                <c:pt idx="19">
                  <c:v>1200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088512"/>
        <c:axId val="105095168"/>
      </c:scatterChart>
      <c:valAx>
        <c:axId val="105088512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l-SI"/>
                  <a:t>Tlak [bar]</a:t>
                </a:r>
              </a:p>
            </c:rich>
          </c:tx>
          <c:layout/>
          <c:overlay val="0"/>
        </c:title>
        <c:numFmt formatCode="0.000" sourceLinked="1"/>
        <c:majorTickMark val="out"/>
        <c:minorTickMark val="none"/>
        <c:tickLblPos val="nextTo"/>
        <c:crossAx val="105095168"/>
        <c:crosses val="autoZero"/>
        <c:crossBetween val="midCat"/>
      </c:valAx>
      <c:valAx>
        <c:axId val="105095168"/>
        <c:scaling>
          <c:orientation val="maxMin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l-SI"/>
                  <a:t>Globina</a:t>
                </a:r>
                <a:r>
                  <a:rPr lang="sl-SI" baseline="0"/>
                  <a:t> [m]</a:t>
                </a:r>
                <a:endParaRPr lang="sl-SI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5088512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1500" b="1" i="0" baseline="0" dirty="0"/>
              <a:t>Vrtina Sob-3g in </a:t>
            </a:r>
            <a:r>
              <a:rPr lang="sl-SI" sz="1500" b="1" i="0" baseline="0" dirty="0" smtClean="0"/>
              <a:t>Sob-4g</a:t>
            </a:r>
            <a:r>
              <a:rPr lang="sl-SI" sz="1500" b="1" i="0" baseline="0" dirty="0"/>
              <a:t>: </a:t>
            </a:r>
            <a:endParaRPr lang="sl-SI" sz="1500" b="1" i="0" baseline="0" dirty="0" smtClean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1500" b="1" i="0" baseline="0" dirty="0" smtClean="0"/>
              <a:t>Q-s </a:t>
            </a:r>
            <a:r>
              <a:rPr lang="sl-SI" sz="1500" b="1" i="0" baseline="0" dirty="0"/>
              <a:t>diagram</a:t>
            </a:r>
            <a:endParaRPr lang="sl-SI" sz="1000" b="1" i="0" baseline="0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800" b="1" i="0" u="none" strike="noStrike" baseline="0" dirty="0">
                <a:effectLst/>
              </a:rPr>
              <a:t>(Sob-3g: aktiviranje in </a:t>
            </a:r>
            <a:r>
              <a:rPr lang="sl-SI" sz="800" b="1" i="0" u="none" strike="noStrike" baseline="0" dirty="0" err="1">
                <a:effectLst/>
              </a:rPr>
              <a:t>inc</a:t>
            </a:r>
            <a:r>
              <a:rPr lang="sl-SI" sz="800" b="1" i="0" u="none" strike="noStrike" baseline="0" dirty="0">
                <a:effectLst/>
              </a:rPr>
              <a:t>. </a:t>
            </a:r>
            <a:r>
              <a:rPr lang="sl-SI" sz="800" b="1" i="0" u="none" strike="noStrike" baseline="0" dirty="0" err="1">
                <a:effectLst/>
              </a:rPr>
              <a:t>črp</a:t>
            </a:r>
            <a:r>
              <a:rPr lang="sl-SI" sz="800" b="1" i="0" u="none" strike="noStrike" baseline="0" dirty="0">
                <a:effectLst/>
              </a:rPr>
              <a:t>. preizkus  od 8. 11. do 11. 11. </a:t>
            </a:r>
            <a:r>
              <a:rPr lang="sl-SI" sz="800" b="1" i="0" u="none" strike="noStrike" baseline="0" dirty="0" smtClean="0">
                <a:effectLst/>
              </a:rPr>
              <a:t>2012) </a:t>
            </a:r>
            <a:endParaRPr lang="sl-SI" sz="800" b="1" i="0" baseline="0" dirty="0"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800" b="1" i="0" baseline="0" dirty="0">
                <a:effectLst/>
              </a:rPr>
              <a:t>(Sob-4g: </a:t>
            </a:r>
            <a:r>
              <a:rPr lang="sl-SI" sz="800" b="1" i="0" baseline="0" dirty="0" err="1">
                <a:effectLst/>
              </a:rPr>
              <a:t>inc</a:t>
            </a:r>
            <a:r>
              <a:rPr lang="sl-SI" sz="800" b="1" i="0" baseline="0" dirty="0">
                <a:effectLst/>
              </a:rPr>
              <a:t>. </a:t>
            </a:r>
            <a:r>
              <a:rPr lang="sl-SI" sz="800" b="1" i="0" baseline="0" dirty="0" err="1">
                <a:effectLst/>
              </a:rPr>
              <a:t>črp</a:t>
            </a:r>
            <a:r>
              <a:rPr lang="sl-SI" sz="800" b="1" i="0" baseline="0" dirty="0">
                <a:effectLst/>
              </a:rPr>
              <a:t>. preizkus  od 4. 3. do 7. 3. 2013)</a:t>
            </a:r>
            <a:r>
              <a:rPr lang="sl-SI" sz="800" b="1" i="0" baseline="0" dirty="0"/>
              <a:t> </a:t>
            </a:r>
          </a:p>
        </c:rich>
      </c:tx>
      <c:layout>
        <c:manualLayout>
          <c:xMode val="edge"/>
          <c:yMode val="edge"/>
          <c:x val="0.11419903381642514"/>
          <c:y val="1.2906504065040651E-2"/>
        </c:manualLayout>
      </c:layout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Pogoji inc. črp. preizkusa Sob-4g</c:v>
          </c:tx>
          <c:spPr>
            <a:ln w="28575">
              <a:noFill/>
            </a:ln>
          </c:spPr>
          <c:marker>
            <c:spPr>
              <a:solidFill>
                <a:srgbClr val="0070C0"/>
              </a:solidFill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sl-SI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trendline>
            <c:spPr>
              <a:ln w="25400">
                <a:solidFill>
                  <a:srgbClr val="0070C0"/>
                </a:solidFill>
                <a:prstDash val="solid"/>
              </a:ln>
            </c:spPr>
            <c:trendlineType val="poly"/>
            <c:order val="2"/>
            <c:forward val="10"/>
            <c:backward val="5"/>
            <c:dispRSqr val="0"/>
            <c:dispEq val="1"/>
            <c:trendlineLbl>
              <c:layout/>
              <c:numFmt formatCode="General" sourceLinked="0"/>
            </c:trendlineLbl>
          </c:trendline>
          <c:xVal>
            <c:numRef>
              <c:f>'Izračun Q-s Sob-4g'!$F$11:$F$16</c:f>
              <c:numCache>
                <c:formatCode>0.00</c:formatCode>
                <c:ptCount val="6"/>
                <c:pt idx="0">
                  <c:v>1.96</c:v>
                </c:pt>
                <c:pt idx="1">
                  <c:v>3.17</c:v>
                </c:pt>
                <c:pt idx="2">
                  <c:v>20.61</c:v>
                </c:pt>
                <c:pt idx="3">
                  <c:v>35</c:v>
                </c:pt>
                <c:pt idx="4">
                  <c:v>41.78</c:v>
                </c:pt>
                <c:pt idx="5">
                  <c:v>42.06</c:v>
                </c:pt>
              </c:numCache>
            </c:numRef>
          </c:xVal>
          <c:yVal>
            <c:numRef>
              <c:f>'Izračun Q-s Sob-4g'!$E$11:$E$16</c:f>
              <c:numCache>
                <c:formatCode>General</c:formatCode>
                <c:ptCount val="6"/>
                <c:pt idx="0">
                  <c:v>3.5299999999999443</c:v>
                </c:pt>
                <c:pt idx="1">
                  <c:v>4.7099999999998943</c:v>
                </c:pt>
                <c:pt idx="2">
                  <c:v>23.019999999999925</c:v>
                </c:pt>
                <c:pt idx="3">
                  <c:v>35.109999999999957</c:v>
                </c:pt>
                <c:pt idx="4">
                  <c:v>42.749999999999915</c:v>
                </c:pt>
                <c:pt idx="5">
                  <c:v>48.20999999999998</c:v>
                </c:pt>
              </c:numCache>
            </c:numRef>
          </c:yVal>
          <c:smooth val="0"/>
        </c:ser>
        <c:ser>
          <c:idx val="1"/>
          <c:order val="1"/>
          <c:tx>
            <c:v>Pogoji akt. in inc. črp. Preizkusa Sob-3g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0.10736714975845411"/>
                  <c:y val="3.656842818428180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5096618357487922E-2"/>
                  <c:y val="6.668360433604336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33816425120773E-2"/>
                  <c:y val="-2.151084010840108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trendline>
            <c:spPr>
              <a:ln w="25400">
                <a:solidFill>
                  <a:srgbClr val="FF0000"/>
                </a:solidFill>
              </a:ln>
            </c:spPr>
            <c:trendlineType val="poly"/>
            <c:order val="2"/>
            <c:dispRSqr val="0"/>
            <c:dispEq val="1"/>
            <c:trendlineLbl>
              <c:layout/>
              <c:numFmt formatCode="General" sourceLinked="0"/>
            </c:trendlineLbl>
          </c:trendline>
          <c:xVal>
            <c:numRef>
              <c:f>'Izračun Q-s Sob-3g'!$F$9:$F$11</c:f>
              <c:numCache>
                <c:formatCode>General</c:formatCode>
                <c:ptCount val="3"/>
                <c:pt idx="0">
                  <c:v>2.95</c:v>
                </c:pt>
                <c:pt idx="1">
                  <c:v>4.3499999999999996</c:v>
                </c:pt>
                <c:pt idx="2">
                  <c:v>28.71</c:v>
                </c:pt>
              </c:numCache>
            </c:numRef>
          </c:xVal>
          <c:yVal>
            <c:numRef>
              <c:f>'Izračun Q-s Sob-3g'!$E$9:$E$11</c:f>
              <c:numCache>
                <c:formatCode>General</c:formatCode>
                <c:ptCount val="3"/>
                <c:pt idx="0">
                  <c:v>4.1600000000001103</c:v>
                </c:pt>
                <c:pt idx="1">
                  <c:v>5.660000000000025</c:v>
                </c:pt>
                <c:pt idx="2">
                  <c:v>47.740000000000009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171968"/>
        <c:axId val="105178240"/>
      </c:scatterChart>
      <c:valAx>
        <c:axId val="105171968"/>
        <c:scaling>
          <c:orientation val="minMax"/>
          <c:max val="45"/>
          <c:min val="0"/>
        </c:scaling>
        <c:delete val="0"/>
        <c:axPos val="t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sl-SI" baseline="0"/>
                  <a:t>Količina proizvodnje Q [l/s]</a:t>
                </a:r>
                <a:endParaRPr lang="sl-SI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105178240"/>
        <c:crosses val="autoZero"/>
        <c:crossBetween val="midCat"/>
      </c:valAx>
      <c:valAx>
        <c:axId val="105178240"/>
        <c:scaling>
          <c:orientation val="maxMin"/>
          <c:max val="58"/>
          <c:min val="0"/>
        </c:scaling>
        <c:delete val="0"/>
        <c:axPos val="l"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l-SI"/>
                  <a:t>Znižanje</a:t>
                </a:r>
                <a:r>
                  <a:rPr lang="sl-SI" baseline="0"/>
                  <a:t> s [m]</a:t>
                </a:r>
                <a:endParaRPr lang="sl-SI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51719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7194057971014491"/>
          <c:y val="0.29130826558265588"/>
          <c:w val="0.42239568351169726"/>
          <c:h val="0.13489955962059622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1500" b="1" i="0" baseline="0" dirty="0"/>
              <a:t>Vrtina Sob-3g in Sob-4g: Q-T diagram</a:t>
            </a:r>
            <a:endParaRPr lang="sl-SI" sz="1000" b="1" i="0" baseline="0" dirty="0"/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800" b="1" i="0" u="none" strike="noStrike" baseline="0" dirty="0">
                <a:effectLst/>
              </a:rPr>
              <a:t>(Sob-3g: aktiviranje in </a:t>
            </a:r>
            <a:r>
              <a:rPr lang="sl-SI" sz="800" b="1" i="0" u="none" strike="noStrike" baseline="0" dirty="0" err="1">
                <a:effectLst/>
              </a:rPr>
              <a:t>inc</a:t>
            </a:r>
            <a:r>
              <a:rPr lang="sl-SI" sz="800" b="1" i="0" u="none" strike="noStrike" baseline="0" dirty="0">
                <a:effectLst/>
              </a:rPr>
              <a:t>. </a:t>
            </a:r>
            <a:r>
              <a:rPr lang="sl-SI" sz="800" b="1" i="0" u="none" strike="noStrike" baseline="0" dirty="0" err="1">
                <a:effectLst/>
              </a:rPr>
              <a:t>črp</a:t>
            </a:r>
            <a:r>
              <a:rPr lang="sl-SI" sz="800" b="1" i="0" u="none" strike="noStrike" baseline="0" dirty="0">
                <a:effectLst/>
              </a:rPr>
              <a:t>. preizkus  od 8. 11. do 11. 11. 2012) </a:t>
            </a:r>
            <a:endParaRPr lang="sl-SI" sz="800" b="1" i="0" baseline="0" dirty="0"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l-SI" sz="800" b="1" i="0" baseline="0" dirty="0">
                <a:effectLst/>
              </a:rPr>
              <a:t>(Sob-4g: </a:t>
            </a:r>
            <a:r>
              <a:rPr lang="sl-SI" sz="800" b="1" i="0" baseline="0" dirty="0" err="1">
                <a:effectLst/>
              </a:rPr>
              <a:t>inc</a:t>
            </a:r>
            <a:r>
              <a:rPr lang="sl-SI" sz="800" b="1" i="0" baseline="0" dirty="0">
                <a:effectLst/>
              </a:rPr>
              <a:t>. </a:t>
            </a:r>
            <a:r>
              <a:rPr lang="sl-SI" sz="800" b="1" i="0" baseline="0" dirty="0" err="1">
                <a:effectLst/>
              </a:rPr>
              <a:t>črp</a:t>
            </a:r>
            <a:r>
              <a:rPr lang="sl-SI" sz="800" b="1" i="0" baseline="0" dirty="0">
                <a:effectLst/>
              </a:rPr>
              <a:t>. preizkus  od 4. 3. do 7. 3. 2013)</a:t>
            </a:r>
            <a:r>
              <a:rPr lang="sl-SI" sz="800" b="1" i="0" baseline="0" dirty="0"/>
              <a:t> 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Pogoji inc. črp.preizkusa Sob-4g</c:v>
          </c:tx>
          <c:spPr>
            <a:ln w="28575">
              <a:noFill/>
            </a:ln>
          </c:spPr>
          <c:marker>
            <c:spPr>
              <a:solidFill>
                <a:srgbClr val="0070C0"/>
              </a:solidFill>
            </c:spPr>
          </c:marker>
          <c:dLbls>
            <c:txPr>
              <a:bodyPr/>
              <a:lstStyle/>
              <a:p>
                <a:pPr>
                  <a:defRPr b="1"/>
                </a:pPr>
                <a:endParaRPr lang="sl-SI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trendline>
            <c:spPr>
              <a:ln w="25400">
                <a:solidFill>
                  <a:srgbClr val="0070C0"/>
                </a:solidFill>
                <a:prstDash val="dash"/>
              </a:ln>
            </c:spPr>
            <c:trendlineType val="power"/>
            <c:forward val="10"/>
            <c:backward val="5"/>
            <c:dispRSqr val="0"/>
            <c:dispEq val="1"/>
            <c:trendlineLbl>
              <c:layout/>
              <c:numFmt formatCode="General" sourceLinked="0"/>
            </c:trendlineLbl>
          </c:trendline>
          <c:xVal>
            <c:numRef>
              <c:f>'Izračun Q-T Sob-4g'!$D$4:$D$9</c:f>
              <c:numCache>
                <c:formatCode>0.00</c:formatCode>
                <c:ptCount val="6"/>
                <c:pt idx="0">
                  <c:v>44</c:v>
                </c:pt>
                <c:pt idx="1">
                  <c:v>45</c:v>
                </c:pt>
                <c:pt idx="2">
                  <c:v>55</c:v>
                </c:pt>
                <c:pt idx="3">
                  <c:v>56</c:v>
                </c:pt>
                <c:pt idx="4">
                  <c:v>56.2</c:v>
                </c:pt>
                <c:pt idx="5">
                  <c:v>56.3</c:v>
                </c:pt>
              </c:numCache>
            </c:numRef>
          </c:xVal>
          <c:yVal>
            <c:numRef>
              <c:f>'Izračun Q-T Sob-4g'!$C$4:$C$9</c:f>
              <c:numCache>
                <c:formatCode>0.00</c:formatCode>
                <c:ptCount val="6"/>
                <c:pt idx="0">
                  <c:v>1.96</c:v>
                </c:pt>
                <c:pt idx="1">
                  <c:v>3.17</c:v>
                </c:pt>
                <c:pt idx="2">
                  <c:v>20</c:v>
                </c:pt>
                <c:pt idx="3">
                  <c:v>35</c:v>
                </c:pt>
                <c:pt idx="4">
                  <c:v>41.78</c:v>
                </c:pt>
                <c:pt idx="5">
                  <c:v>42.06</c:v>
                </c:pt>
              </c:numCache>
            </c:numRef>
          </c:yVal>
          <c:smooth val="0"/>
        </c:ser>
        <c:ser>
          <c:idx val="1"/>
          <c:order val="1"/>
          <c:tx>
            <c:v>Pogoji akt. in inc. Črp. Preizkusa Sob-3g</c:v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dPt>
            <c:idx val="10"/>
            <c:marker>
              <c:symbol val="square"/>
              <c:size val="5"/>
            </c:marker>
            <c:bubble3D val="0"/>
          </c:dPt>
          <c:trendline>
            <c:spPr>
              <a:ln w="25400">
                <a:solidFill>
                  <a:srgbClr val="FF0000"/>
                </a:solidFill>
                <a:prstDash val="dash"/>
              </a:ln>
            </c:spPr>
            <c:trendlineType val="power"/>
            <c:forward val="15"/>
            <c:backward val="10"/>
            <c:dispRSqr val="0"/>
            <c:dispEq val="0"/>
          </c:trendline>
          <c:xVal>
            <c:numRef>
              <c:f>'Izračun Q-T Sob-3g'!$D$4:$D$47</c:f>
              <c:numCache>
                <c:formatCode>General</c:formatCode>
                <c:ptCount val="44"/>
                <c:pt idx="0" formatCode="0.00">
                  <c:v>42</c:v>
                </c:pt>
                <c:pt idx="10" formatCode="0.00">
                  <c:v>48</c:v>
                </c:pt>
                <c:pt idx="23" formatCode="0.00">
                  <c:v>53</c:v>
                </c:pt>
              </c:numCache>
            </c:numRef>
          </c:xVal>
          <c:yVal>
            <c:numRef>
              <c:f>'Izračun Q-T Sob-3g'!$C$4:$C$47</c:f>
              <c:numCache>
                <c:formatCode>General</c:formatCode>
                <c:ptCount val="44"/>
                <c:pt idx="0" formatCode="0.00">
                  <c:v>2.95</c:v>
                </c:pt>
                <c:pt idx="10" formatCode="0.00">
                  <c:v>4.3499999999999996</c:v>
                </c:pt>
                <c:pt idx="23" formatCode="0.00">
                  <c:v>28.71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314880"/>
        <c:axId val="98321152"/>
      </c:scatterChart>
      <c:valAx>
        <c:axId val="98314880"/>
        <c:scaling>
          <c:orientation val="minMax"/>
          <c:max val="58"/>
          <c:min val="42"/>
        </c:scaling>
        <c:delete val="0"/>
        <c:axPos val="t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sl-SI" baseline="0"/>
                  <a:t>Temperatura na ustju  [°C]</a:t>
                </a:r>
                <a:endParaRPr lang="sl-SI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98321152"/>
        <c:crosses val="autoZero"/>
        <c:crossBetween val="midCat"/>
      </c:valAx>
      <c:valAx>
        <c:axId val="98321152"/>
        <c:scaling>
          <c:orientation val="maxMin"/>
          <c:max val="40"/>
          <c:min val="0"/>
        </c:scaling>
        <c:delete val="0"/>
        <c:axPos val="l"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l-SI"/>
                  <a:t>Količina proizvodnje</a:t>
                </a:r>
                <a:r>
                  <a:rPr lang="sl-SI" baseline="0"/>
                  <a:t> Q [l/s]</a:t>
                </a:r>
                <a:endParaRPr lang="sl-SI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983148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3329323671497586"/>
          <c:y val="0.31712127371273707"/>
          <c:w val="0.43656397994987961"/>
          <c:h val="0.14704996612466126"/>
        </c:manualLayout>
      </c:layout>
      <c:overlay val="1"/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tx1"/>
              </a:solidFill>
            </c:spPr>
          </c:marker>
          <c:trendline>
            <c:spPr>
              <a:ln>
                <a:prstDash val="dash"/>
              </a:ln>
            </c:spPr>
            <c:trendlineType val="linear"/>
            <c:forward val="10"/>
            <c:backward val="5"/>
            <c:dispRSqr val="0"/>
            <c:dispEq val="0"/>
          </c:trendline>
          <c:xVal>
            <c:numRef>
              <c:f>'Izračun Q-T Sob-4g'!$D$4:$D$48</c:f>
              <c:numCache>
                <c:formatCode>0.00</c:formatCode>
                <c:ptCount val="45"/>
                <c:pt idx="0">
                  <c:v>44</c:v>
                </c:pt>
                <c:pt idx="1">
                  <c:v>45</c:v>
                </c:pt>
                <c:pt idx="2">
                  <c:v>55</c:v>
                </c:pt>
                <c:pt idx="3">
                  <c:v>56</c:v>
                </c:pt>
                <c:pt idx="4">
                  <c:v>56.2</c:v>
                </c:pt>
                <c:pt idx="5">
                  <c:v>56.3</c:v>
                </c:pt>
              </c:numCache>
            </c:numRef>
          </c:xVal>
          <c:yVal>
            <c:numRef>
              <c:f>'Izračun Q-T Sob-4g'!$C$4:$C$48</c:f>
              <c:numCache>
                <c:formatCode>0.00</c:formatCode>
                <c:ptCount val="45"/>
                <c:pt idx="0">
                  <c:v>1.96</c:v>
                </c:pt>
                <c:pt idx="1">
                  <c:v>3.17</c:v>
                </c:pt>
                <c:pt idx="2">
                  <c:v>20</c:v>
                </c:pt>
                <c:pt idx="3">
                  <c:v>35</c:v>
                </c:pt>
                <c:pt idx="4">
                  <c:v>41.78</c:v>
                </c:pt>
                <c:pt idx="5">
                  <c:v>42.06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073088"/>
        <c:axId val="106087552"/>
      </c:scatterChart>
      <c:valAx>
        <c:axId val="106073088"/>
        <c:scaling>
          <c:orientation val="minMax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l-SI" sz="1500" baseline="0"/>
                  <a:t>Temperatura na ustju vrtine T [°C]</a:t>
                </a:r>
                <a:endParaRPr lang="sl-SI" sz="15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sl-SI"/>
          </a:p>
        </c:txPr>
        <c:crossAx val="106087552"/>
        <c:crosses val="autoZero"/>
        <c:crossBetween val="midCat"/>
      </c:valAx>
      <c:valAx>
        <c:axId val="106087552"/>
        <c:scaling>
          <c:orientation val="maxMin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500"/>
                </a:pPr>
                <a:r>
                  <a:rPr lang="sl-SI" sz="1500"/>
                  <a:t>Proizvodnost</a:t>
                </a:r>
                <a:r>
                  <a:rPr lang="sl-SI" sz="1500" baseline="0"/>
                  <a:t> vrtine Q [l/s]</a:t>
                </a:r>
                <a:endParaRPr lang="sl-SI" sz="15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sl-SI"/>
          </a:p>
        </c:txPr>
        <c:crossAx val="106073088"/>
        <c:crosses val="autoZero"/>
        <c:crossBetween val="midCat"/>
      </c:valAx>
      <c:spPr>
        <a:ln w="28575">
          <a:solidFill>
            <a:sysClr val="windowText" lastClr="000000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Pogoji inc. črp. preizkusa</c:v>
          </c:tx>
          <c:spPr>
            <a:ln w="28575">
              <a:noFill/>
            </a:ln>
          </c:spPr>
          <c:marker>
            <c:spPr>
              <a:solidFill>
                <a:schemeClr val="tx1"/>
              </a:solidFill>
            </c:spPr>
          </c:marker>
          <c:trendline>
            <c:trendlineType val="poly"/>
            <c:order val="2"/>
            <c:forward val="20"/>
            <c:dispRSqr val="0"/>
            <c:dispEq val="0"/>
          </c:trendline>
          <c:xVal>
            <c:numRef>
              <c:f>'Izračun Q-s Sob-4g'!$F$11:$F$16</c:f>
              <c:numCache>
                <c:formatCode>0.00</c:formatCode>
                <c:ptCount val="6"/>
                <c:pt idx="0">
                  <c:v>1.96</c:v>
                </c:pt>
                <c:pt idx="1">
                  <c:v>3.17</c:v>
                </c:pt>
                <c:pt idx="2">
                  <c:v>20.61</c:v>
                </c:pt>
                <c:pt idx="3">
                  <c:v>35</c:v>
                </c:pt>
                <c:pt idx="4">
                  <c:v>41.78</c:v>
                </c:pt>
                <c:pt idx="5">
                  <c:v>42.06</c:v>
                </c:pt>
              </c:numCache>
            </c:numRef>
          </c:xVal>
          <c:yVal>
            <c:numRef>
              <c:f>'Izračun Q-s Sob-4g'!$E$11:$E$16</c:f>
              <c:numCache>
                <c:formatCode>General</c:formatCode>
                <c:ptCount val="6"/>
                <c:pt idx="0">
                  <c:v>3.5299999999999443</c:v>
                </c:pt>
                <c:pt idx="1">
                  <c:v>4.7099999999998943</c:v>
                </c:pt>
                <c:pt idx="2">
                  <c:v>23.019999999999925</c:v>
                </c:pt>
                <c:pt idx="3">
                  <c:v>35.109999999999957</c:v>
                </c:pt>
                <c:pt idx="4">
                  <c:v>42.749999999999915</c:v>
                </c:pt>
                <c:pt idx="5">
                  <c:v>48.20999999999998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108416"/>
        <c:axId val="106110336"/>
      </c:scatterChart>
      <c:valAx>
        <c:axId val="106108416"/>
        <c:scaling>
          <c:orientation val="minMax"/>
          <c:max val="50"/>
          <c:min val="0"/>
        </c:scaling>
        <c:delete val="0"/>
        <c:axPos val="t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l-SI" sz="1500" baseline="0"/>
                  <a:t>Proizvodnost vrtine Q [l/s]</a:t>
                </a:r>
                <a:endParaRPr lang="sl-SI" sz="15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spPr>
          <a:ln w="9525"/>
        </c:spPr>
        <c:txPr>
          <a:bodyPr/>
          <a:lstStyle/>
          <a:p>
            <a:pPr>
              <a:defRPr sz="1300" b="1"/>
            </a:pPr>
            <a:endParaRPr lang="sl-SI"/>
          </a:p>
        </c:txPr>
        <c:crossAx val="106110336"/>
        <c:crosses val="autoZero"/>
        <c:crossBetween val="midCat"/>
      </c:valAx>
      <c:valAx>
        <c:axId val="106110336"/>
        <c:scaling>
          <c:orientation val="maxMin"/>
          <c:max val="6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l-SI" sz="1500"/>
                  <a:t>Znižanje nivoja vode v vrtini </a:t>
                </a:r>
                <a:r>
                  <a:rPr lang="sl-SI" sz="1500" baseline="0"/>
                  <a:t>h [m]</a:t>
                </a:r>
                <a:endParaRPr lang="sl-SI" sz="15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 b="1"/>
            </a:pPr>
            <a:endParaRPr lang="sl-SI"/>
          </a:p>
        </c:txPr>
        <c:crossAx val="106108416"/>
        <c:crosses val="autoZero"/>
        <c:crossBetween val="midCat"/>
      </c:valAx>
      <c:spPr>
        <a:ln w="38100"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9F615-38CE-46F0-A47D-48A6C141C0C4}" type="datetimeFigureOut">
              <a:rPr lang="sl-SI" smtClean="0"/>
              <a:t>19.3.2013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6FFFA-AA30-48BA-A343-BE2D7B283E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560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6FFFA-AA30-48BA-A343-BE2D7B283E2D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4783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5717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</p:spTree>
  </p:cSld>
  <p:clrMapOvr>
    <a:masterClrMapping/>
  </p:clrMapOvr>
  <p:transition spd="med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</p:spTree>
  </p:cSld>
  <p:clrMapOvr>
    <a:masterClrMapping/>
  </p:clrMapOvr>
  <p:transition spd="med"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l-SI" noProof="0" smtClean="0"/>
              <a:t>Kliknite ikono, če želite dodati sliko</a:t>
            </a:r>
            <a:endParaRPr lang="sl-SI" noProof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</p:spTree>
  </p:cSld>
  <p:clrMapOvr>
    <a:masterClrMapping/>
  </p:clrMapOvr>
  <p:transition spd="med"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</p:spTree>
  </p:cSld>
  <p:clrMapOvr>
    <a:masterClrMapping/>
  </p:clrMapOvr>
  <p:transition spd="med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1000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7" descr="Sansbvcbdsfstitre-1sdfsfsd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>
                <a:solidFill>
                  <a:schemeClr val="bg1"/>
                </a:solidFill>
                <a:latin typeface="+mn-lt"/>
                <a:cs typeface="+mn-cs"/>
              </a:rPr>
              <a:t>Page </a:t>
            </a:r>
            <a:fld id="{B6BC793B-649F-4CFD-91DF-27CB95BD048C}" type="slidenum">
              <a:rPr lang="fr-FR" b="1">
                <a:solidFill>
                  <a:schemeClr val="bg1"/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fr-FR" b="1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med" advClick="0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kercmar\Desktop\Vrtina%20Sob-4g\&#268;rpalni%20preizkus\Meritve%20airlift\Vodonosniki\Intervali%20vodonosnikov%20in%20razpok%20Sob-4g(natan&#269;na%20verzija).xlsx!Prava%20razporeditev!R2C2:R25C10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Slika 5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88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698077" y="3861049"/>
            <a:ext cx="6260232" cy="7920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sl-SI" sz="3600" b="1" dirty="0" smtClean="0">
                <a:ln w="19050">
                  <a:solidFill>
                    <a:schemeClr val="tx1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Predstavitev rezultatov</a:t>
            </a:r>
            <a:br>
              <a:rPr lang="sl-SI" sz="3600" b="1" dirty="0" smtClean="0">
                <a:ln w="19050">
                  <a:solidFill>
                    <a:schemeClr val="tx1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</a:br>
            <a:r>
              <a:rPr lang="sl-SI" sz="3600" b="1" dirty="0" smtClean="0">
                <a:ln w="19050">
                  <a:solidFill>
                    <a:schemeClr val="tx1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20. 3. 2013 </a:t>
            </a:r>
            <a:endParaRPr lang="sl-SI" sz="3600" b="1" dirty="0">
              <a:ln w="19050">
                <a:solidFill>
                  <a:schemeClr val="tx1"/>
                </a:solidFill>
              </a:ln>
              <a:solidFill>
                <a:schemeClr val="accent3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ndar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0" y="1767508"/>
            <a:ext cx="6056564" cy="165618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sl-SI" sz="60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8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Vrtina Sob-4g</a:t>
            </a:r>
            <a:endParaRPr lang="sl-SI" sz="60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8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ndar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6868" name="Slika 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48263" y="549275"/>
            <a:ext cx="3735387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2347" t="8467" r="25035" b="18156"/>
          <a:stretch>
            <a:fillRect/>
          </a:stretch>
        </p:blipFill>
        <p:spPr bwMode="auto">
          <a:xfrm>
            <a:off x="539552" y="794236"/>
            <a:ext cx="8218439" cy="6019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jeZBesedilom 4"/>
          <p:cNvSpPr txBox="1"/>
          <p:nvPr/>
        </p:nvSpPr>
        <p:spPr>
          <a:xfrm>
            <a:off x="1107096" y="899428"/>
            <a:ext cx="339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Podlaga terciarja, TWT (s)</a:t>
            </a:r>
            <a:endParaRPr lang="sl-SI" b="1" dirty="0"/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/>
          <a:lstStyle/>
          <a:p>
            <a:r>
              <a:rPr lang="sl-SI" sz="2500" b="1" dirty="0" smtClean="0">
                <a:latin typeface="Calibri" pitchFamily="34" charset="0"/>
              </a:rPr>
              <a:t>GEOLOŠKA STRUKTURA</a:t>
            </a:r>
            <a:endParaRPr lang="sl-SI" sz="2500" b="1" dirty="0">
              <a:latin typeface="Calibri" pitchFamily="34" charset="0"/>
            </a:endParaRPr>
          </a:p>
        </p:txBody>
      </p:sp>
      <p:sp>
        <p:nvSpPr>
          <p:cNvPr id="3" name="PoljeZBesedilom 2"/>
          <p:cNvSpPr txBox="1"/>
          <p:nvPr/>
        </p:nvSpPr>
        <p:spPr>
          <a:xfrm>
            <a:off x="3662062" y="392957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atin typeface="Calibri" pitchFamily="34" charset="0"/>
              </a:rPr>
              <a:t>Sob-3g</a:t>
            </a:r>
            <a:endParaRPr lang="sl-SI" b="1" dirty="0">
              <a:latin typeface="Calibri" pitchFamily="34" charset="0"/>
            </a:endParaRPr>
          </a:p>
        </p:txBody>
      </p:sp>
      <p:sp>
        <p:nvSpPr>
          <p:cNvPr id="10" name="PoljeZBesedilom 9"/>
          <p:cNvSpPr txBox="1"/>
          <p:nvPr/>
        </p:nvSpPr>
        <p:spPr>
          <a:xfrm>
            <a:off x="4499991" y="397776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atin typeface="Calibri" pitchFamily="34" charset="0"/>
              </a:rPr>
              <a:t>Sob-4g</a:t>
            </a:r>
            <a:endParaRPr lang="sl-SI" b="1" dirty="0">
              <a:latin typeface="Calibri" pitchFamily="34" charset="0"/>
            </a:endParaRPr>
          </a:p>
        </p:txBody>
      </p:sp>
      <p:sp>
        <p:nvSpPr>
          <p:cNvPr id="11" name="PoljeZBesedilom 10"/>
          <p:cNvSpPr txBox="1"/>
          <p:nvPr/>
        </p:nvSpPr>
        <p:spPr>
          <a:xfrm>
            <a:off x="3959931" y="466647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atin typeface="Calibri" pitchFamily="34" charset="0"/>
              </a:rPr>
              <a:t>Sob-1</a:t>
            </a:r>
            <a:endParaRPr lang="sl-SI" b="1" dirty="0">
              <a:latin typeface="Calibri" pitchFamily="34" charset="0"/>
            </a:endParaRPr>
          </a:p>
        </p:txBody>
      </p:sp>
      <p:sp>
        <p:nvSpPr>
          <p:cNvPr id="12" name="PoljeZBesedilom 11"/>
          <p:cNvSpPr txBox="1"/>
          <p:nvPr/>
        </p:nvSpPr>
        <p:spPr>
          <a:xfrm>
            <a:off x="4940031" y="463047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atin typeface="Calibri" pitchFamily="34" charset="0"/>
              </a:rPr>
              <a:t>Sob-2</a:t>
            </a:r>
            <a:endParaRPr lang="sl-SI" b="1" dirty="0">
              <a:latin typeface="Calibri" pitchFamily="34" charset="0"/>
            </a:endParaRPr>
          </a:p>
        </p:txBody>
      </p:sp>
      <p:grpSp>
        <p:nvGrpSpPr>
          <p:cNvPr id="14" name="Skupina 13"/>
          <p:cNvGrpSpPr/>
          <p:nvPr/>
        </p:nvGrpSpPr>
        <p:grpSpPr>
          <a:xfrm>
            <a:off x="3995936" y="4293096"/>
            <a:ext cx="180000" cy="180000"/>
            <a:chOff x="3995936" y="4293096"/>
            <a:chExt cx="180000" cy="180000"/>
          </a:xfrm>
        </p:grpSpPr>
        <p:sp>
          <p:nvSpPr>
            <p:cNvPr id="2" name="Elipsa 1"/>
            <p:cNvSpPr/>
            <p:nvPr/>
          </p:nvSpPr>
          <p:spPr>
            <a:xfrm>
              <a:off x="3995936" y="4293096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13" name="Elipsa 12"/>
            <p:cNvSpPr/>
            <p:nvPr/>
          </p:nvSpPr>
          <p:spPr>
            <a:xfrm>
              <a:off x="4049936" y="4347096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4625996" y="4347096"/>
            <a:ext cx="180000" cy="180000"/>
            <a:chOff x="3995936" y="4293096"/>
            <a:chExt cx="180000" cy="180000"/>
          </a:xfrm>
        </p:grpSpPr>
        <p:sp>
          <p:nvSpPr>
            <p:cNvPr id="16" name="Elipsa 15"/>
            <p:cNvSpPr/>
            <p:nvPr/>
          </p:nvSpPr>
          <p:spPr>
            <a:xfrm>
              <a:off x="3995936" y="4293096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17" name="Elipsa 16"/>
            <p:cNvSpPr/>
            <p:nvPr/>
          </p:nvSpPr>
          <p:spPr>
            <a:xfrm>
              <a:off x="4049936" y="4347096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grpSp>
        <p:nvGrpSpPr>
          <p:cNvPr id="18" name="Skupina 17"/>
          <p:cNvGrpSpPr/>
          <p:nvPr/>
        </p:nvGrpSpPr>
        <p:grpSpPr>
          <a:xfrm>
            <a:off x="4616182" y="4725144"/>
            <a:ext cx="180000" cy="180000"/>
            <a:chOff x="3995936" y="4293096"/>
            <a:chExt cx="180000" cy="180000"/>
          </a:xfrm>
        </p:grpSpPr>
        <p:sp>
          <p:nvSpPr>
            <p:cNvPr id="19" name="Elipsa 18"/>
            <p:cNvSpPr/>
            <p:nvPr/>
          </p:nvSpPr>
          <p:spPr>
            <a:xfrm>
              <a:off x="3995936" y="4293096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20" name="Elipsa 19"/>
            <p:cNvSpPr/>
            <p:nvPr/>
          </p:nvSpPr>
          <p:spPr>
            <a:xfrm>
              <a:off x="4049936" y="4347096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  <p:grpSp>
        <p:nvGrpSpPr>
          <p:cNvPr id="21" name="Skupina 20"/>
          <p:cNvGrpSpPr/>
          <p:nvPr/>
        </p:nvGrpSpPr>
        <p:grpSpPr>
          <a:xfrm>
            <a:off x="4796182" y="4761144"/>
            <a:ext cx="180000" cy="180000"/>
            <a:chOff x="3995936" y="4293096"/>
            <a:chExt cx="180000" cy="180000"/>
          </a:xfrm>
        </p:grpSpPr>
        <p:sp>
          <p:nvSpPr>
            <p:cNvPr id="22" name="Elipsa 21"/>
            <p:cNvSpPr/>
            <p:nvPr/>
          </p:nvSpPr>
          <p:spPr>
            <a:xfrm>
              <a:off x="3995936" y="4293096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sp>
          <p:nvSpPr>
            <p:cNvPr id="23" name="Elipsa 22"/>
            <p:cNvSpPr/>
            <p:nvPr/>
          </p:nvSpPr>
          <p:spPr>
            <a:xfrm>
              <a:off x="4049936" y="4347096"/>
              <a:ext cx="72000" cy="72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</p:grpSp>
    </p:spTree>
    <p:extLst>
      <p:ext uri="{BB962C8B-B14F-4D97-AF65-F5344CB8AC3E}">
        <p14:creationId xmlns:p14="http://schemas.microsoft.com/office/powerpoint/2010/main" val="9569140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468313" y="1125538"/>
            <a:ext cx="9955213" cy="48958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2" name="Pravokotnik 1"/>
          <p:cNvSpPr/>
          <p:nvPr/>
        </p:nvSpPr>
        <p:spPr>
          <a:xfrm>
            <a:off x="3923929" y="1628800"/>
            <a:ext cx="216023" cy="3312368"/>
          </a:xfrm>
          <a:prstGeom prst="rect">
            <a:avLst/>
          </a:prstGeom>
          <a:solidFill>
            <a:srgbClr val="ED826D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Naslov 1"/>
          <p:cNvSpPr txBox="1">
            <a:spLocks/>
          </p:cNvSpPr>
          <p:nvPr/>
        </p:nvSpPr>
        <p:spPr>
          <a:xfrm>
            <a:off x="457200" y="197768"/>
            <a:ext cx="8229600" cy="11430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l-SI" sz="2500" b="1" dirty="0" smtClean="0">
                <a:latin typeface="Calibri" pitchFamily="34" charset="0"/>
              </a:rPr>
              <a:t>GEOLOŠKA STRUKTURA</a:t>
            </a:r>
            <a:endParaRPr lang="sl-SI" sz="2500" b="1" dirty="0">
              <a:latin typeface="Calibri" pitchFamily="34" charset="0"/>
            </a:endParaRPr>
          </a:p>
        </p:txBody>
      </p:sp>
      <p:sp>
        <p:nvSpPr>
          <p:cNvPr id="16" name="Pravokotnik 15"/>
          <p:cNvSpPr/>
          <p:nvPr/>
        </p:nvSpPr>
        <p:spPr>
          <a:xfrm>
            <a:off x="4932040" y="1628800"/>
            <a:ext cx="216024" cy="2736304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oljeZBesedilom 11"/>
          <p:cNvSpPr txBox="1"/>
          <p:nvPr/>
        </p:nvSpPr>
        <p:spPr>
          <a:xfrm>
            <a:off x="2776857" y="2213234"/>
            <a:ext cx="592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MURSKA FORMACIJA (535 m Sob-3g, 575 m Sob-4g) </a:t>
            </a:r>
            <a:endParaRPr lang="sl-SI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PoljeZBesedilom 16"/>
          <p:cNvSpPr txBox="1"/>
          <p:nvPr/>
        </p:nvSpPr>
        <p:spPr>
          <a:xfrm>
            <a:off x="2769242" y="3068960"/>
            <a:ext cx="685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LENDAVSKA FORMACIJA (859 m Sob-3g, 930 m Sob-4g) </a:t>
            </a:r>
            <a:endParaRPr lang="sl-SI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PoljeZBesedilom 17"/>
          <p:cNvSpPr txBox="1"/>
          <p:nvPr/>
        </p:nvSpPr>
        <p:spPr>
          <a:xfrm>
            <a:off x="2776857" y="3787130"/>
            <a:ext cx="5581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MURSKOSOBOŠKA FORMACIJA (1105 m Sob-3g) </a:t>
            </a:r>
            <a:endParaRPr lang="sl-SI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5" name="Raven povezovalnik 14"/>
          <p:cNvCxnSpPr/>
          <p:nvPr/>
        </p:nvCxnSpPr>
        <p:spPr>
          <a:xfrm>
            <a:off x="3702013" y="4149080"/>
            <a:ext cx="648072" cy="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rostoročno 3"/>
          <p:cNvSpPr/>
          <p:nvPr/>
        </p:nvSpPr>
        <p:spPr>
          <a:xfrm>
            <a:off x="3727450" y="2740741"/>
            <a:ext cx="1549400" cy="224784"/>
          </a:xfrm>
          <a:custGeom>
            <a:avLst/>
            <a:gdLst>
              <a:gd name="connsiteX0" fmla="*/ 0 w 1549400"/>
              <a:gd name="connsiteY0" fmla="*/ 21509 h 224784"/>
              <a:gd name="connsiteX1" fmla="*/ 615950 w 1549400"/>
              <a:gd name="connsiteY1" fmla="*/ 15159 h 224784"/>
              <a:gd name="connsiteX2" fmla="*/ 1111250 w 1549400"/>
              <a:gd name="connsiteY2" fmla="*/ 192959 h 224784"/>
              <a:gd name="connsiteX3" fmla="*/ 1549400 w 1549400"/>
              <a:gd name="connsiteY3" fmla="*/ 224709 h 22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9400" h="224784">
                <a:moveTo>
                  <a:pt x="0" y="21509"/>
                </a:moveTo>
                <a:cubicBezTo>
                  <a:pt x="215371" y="4046"/>
                  <a:pt x="430742" y="-13416"/>
                  <a:pt x="615950" y="15159"/>
                </a:cubicBezTo>
                <a:cubicBezTo>
                  <a:pt x="801158" y="43734"/>
                  <a:pt x="955675" y="158034"/>
                  <a:pt x="1111250" y="192959"/>
                </a:cubicBezTo>
                <a:cubicBezTo>
                  <a:pt x="1266825" y="227884"/>
                  <a:pt x="1549400" y="224709"/>
                  <a:pt x="1549400" y="224709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22" name="Prostoročno 21"/>
          <p:cNvSpPr/>
          <p:nvPr/>
        </p:nvSpPr>
        <p:spPr>
          <a:xfrm>
            <a:off x="3727450" y="3656062"/>
            <a:ext cx="1549400" cy="186432"/>
          </a:xfrm>
          <a:custGeom>
            <a:avLst/>
            <a:gdLst>
              <a:gd name="connsiteX0" fmla="*/ 0 w 1549400"/>
              <a:gd name="connsiteY0" fmla="*/ 21509 h 224784"/>
              <a:gd name="connsiteX1" fmla="*/ 615950 w 1549400"/>
              <a:gd name="connsiteY1" fmla="*/ 15159 h 224784"/>
              <a:gd name="connsiteX2" fmla="*/ 1111250 w 1549400"/>
              <a:gd name="connsiteY2" fmla="*/ 192959 h 224784"/>
              <a:gd name="connsiteX3" fmla="*/ 1549400 w 1549400"/>
              <a:gd name="connsiteY3" fmla="*/ 224709 h 22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9400" h="224784">
                <a:moveTo>
                  <a:pt x="0" y="21509"/>
                </a:moveTo>
                <a:cubicBezTo>
                  <a:pt x="215371" y="4046"/>
                  <a:pt x="430742" y="-13416"/>
                  <a:pt x="615950" y="15159"/>
                </a:cubicBezTo>
                <a:cubicBezTo>
                  <a:pt x="801158" y="43734"/>
                  <a:pt x="955675" y="158034"/>
                  <a:pt x="1111250" y="192959"/>
                </a:cubicBezTo>
                <a:cubicBezTo>
                  <a:pt x="1266825" y="227884"/>
                  <a:pt x="1549400" y="224709"/>
                  <a:pt x="1549400" y="224709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5" name="PoljeZBesedilom 4"/>
          <p:cNvSpPr txBox="1"/>
          <p:nvPr/>
        </p:nvSpPr>
        <p:spPr>
          <a:xfrm>
            <a:off x="3530829" y="1259468"/>
            <a:ext cx="121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Sob-3g</a:t>
            </a:r>
            <a:endParaRPr lang="sl-SI" b="1" dirty="0"/>
          </a:p>
        </p:txBody>
      </p:sp>
      <p:sp>
        <p:nvSpPr>
          <p:cNvPr id="23" name="PoljeZBesedilom 22"/>
          <p:cNvSpPr txBox="1"/>
          <p:nvPr/>
        </p:nvSpPr>
        <p:spPr>
          <a:xfrm>
            <a:off x="4516582" y="1259468"/>
            <a:ext cx="1218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Sob-4g</a:t>
            </a:r>
            <a:endParaRPr lang="sl-SI" b="1" dirty="0"/>
          </a:p>
        </p:txBody>
      </p:sp>
      <p:sp>
        <p:nvSpPr>
          <p:cNvPr id="19" name="PoljeZBesedilom 18"/>
          <p:cNvSpPr txBox="1"/>
          <p:nvPr/>
        </p:nvSpPr>
        <p:spPr>
          <a:xfrm>
            <a:off x="2867868" y="4509120"/>
            <a:ext cx="5581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PODLAGA TERCIARJA </a:t>
            </a:r>
            <a:endParaRPr lang="sl-SI" sz="20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Pravokotnik 2"/>
          <p:cNvSpPr/>
          <p:nvPr/>
        </p:nvSpPr>
        <p:spPr>
          <a:xfrm>
            <a:off x="4776164" y="3430223"/>
            <a:ext cx="527776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Pravokotnik 24"/>
          <p:cNvSpPr/>
          <p:nvPr/>
        </p:nvSpPr>
        <p:spPr>
          <a:xfrm>
            <a:off x="4782514" y="4149080"/>
            <a:ext cx="527776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cxnSp>
        <p:nvCxnSpPr>
          <p:cNvPr id="7" name="Raven povezovalnik 6"/>
          <p:cNvCxnSpPr/>
          <p:nvPr/>
        </p:nvCxnSpPr>
        <p:spPr>
          <a:xfrm>
            <a:off x="2123728" y="480889"/>
            <a:ext cx="3180212" cy="2949334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/>
          <p:cNvCxnSpPr/>
          <p:nvPr/>
        </p:nvCxnSpPr>
        <p:spPr>
          <a:xfrm flipV="1">
            <a:off x="2123728" y="3656062"/>
            <a:ext cx="3180212" cy="2939519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ven povezovalnik 28"/>
          <p:cNvCxnSpPr/>
          <p:nvPr/>
        </p:nvCxnSpPr>
        <p:spPr>
          <a:xfrm flipH="1">
            <a:off x="4782514" y="480887"/>
            <a:ext cx="2165752" cy="3668193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 flipH="1" flipV="1">
            <a:off x="4789828" y="4365104"/>
            <a:ext cx="2158438" cy="2230478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0" y="128475"/>
            <a:ext cx="2363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600" b="1" dirty="0" smtClean="0">
                <a:latin typeface="Calibri" pitchFamily="34" charset="0"/>
              </a:rPr>
              <a:t>Jedro 1: 812,05–815,80 m</a:t>
            </a:r>
            <a:endParaRPr lang="sl-SI" sz="1600" b="1" dirty="0">
              <a:latin typeface="Calibri" pitchFamily="34" charset="0"/>
            </a:endParaRPr>
          </a:p>
        </p:txBody>
      </p:sp>
      <p:sp>
        <p:nvSpPr>
          <p:cNvPr id="40" name="PoljeZBesedilom 39"/>
          <p:cNvSpPr txBox="1"/>
          <p:nvPr/>
        </p:nvSpPr>
        <p:spPr>
          <a:xfrm>
            <a:off x="6358783" y="93718"/>
            <a:ext cx="2572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600" b="1" dirty="0" smtClean="0">
                <a:latin typeface="Calibri" pitchFamily="34" charset="0"/>
              </a:rPr>
              <a:t>Jedro 2: 1195,50–1198,27 m</a:t>
            </a:r>
            <a:endParaRPr lang="sl-SI" sz="1600" b="1" dirty="0">
              <a:latin typeface="Calibri" pitchFamily="34" charset="0"/>
            </a:endParaRPr>
          </a:p>
        </p:txBody>
      </p:sp>
      <p:sp>
        <p:nvSpPr>
          <p:cNvPr id="14" name="Prostoročno 13"/>
          <p:cNvSpPr/>
          <p:nvPr/>
        </p:nvSpPr>
        <p:spPr>
          <a:xfrm>
            <a:off x="251519" y="467029"/>
            <a:ext cx="5080000" cy="6125029"/>
          </a:xfrm>
          <a:custGeom>
            <a:avLst/>
            <a:gdLst>
              <a:gd name="connsiteX0" fmla="*/ 5080000 w 5080000"/>
              <a:gd name="connsiteY0" fmla="*/ 2975429 h 6125029"/>
              <a:gd name="connsiteX1" fmla="*/ 1886857 w 5080000"/>
              <a:gd name="connsiteY1" fmla="*/ 14514 h 6125029"/>
              <a:gd name="connsiteX2" fmla="*/ 0 w 5080000"/>
              <a:gd name="connsiteY2" fmla="*/ 0 h 6125029"/>
              <a:gd name="connsiteX3" fmla="*/ 14514 w 5080000"/>
              <a:gd name="connsiteY3" fmla="*/ 6125029 h 6125029"/>
              <a:gd name="connsiteX4" fmla="*/ 1886857 w 5080000"/>
              <a:gd name="connsiteY4" fmla="*/ 6110514 h 6125029"/>
              <a:gd name="connsiteX5" fmla="*/ 5065485 w 5080000"/>
              <a:gd name="connsiteY5" fmla="*/ 3178629 h 6125029"/>
              <a:gd name="connsiteX6" fmla="*/ 5080000 w 5080000"/>
              <a:gd name="connsiteY6" fmla="*/ 2975429 h 61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0000" h="6125029">
                <a:moveTo>
                  <a:pt x="5080000" y="2975429"/>
                </a:moveTo>
                <a:lnTo>
                  <a:pt x="1886857" y="14514"/>
                </a:lnTo>
                <a:lnTo>
                  <a:pt x="0" y="0"/>
                </a:lnTo>
                <a:lnTo>
                  <a:pt x="14514" y="6125029"/>
                </a:lnTo>
                <a:lnTo>
                  <a:pt x="1886857" y="6110514"/>
                </a:lnTo>
                <a:lnTo>
                  <a:pt x="5065485" y="3178629"/>
                </a:lnTo>
                <a:lnTo>
                  <a:pt x="5080000" y="2975429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1" name="Slika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80885"/>
            <a:ext cx="1872208" cy="611469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Prostoročno 29"/>
          <p:cNvSpPr/>
          <p:nvPr/>
        </p:nvSpPr>
        <p:spPr>
          <a:xfrm>
            <a:off x="4776780" y="484479"/>
            <a:ext cx="4064000" cy="6107580"/>
          </a:xfrm>
          <a:custGeom>
            <a:avLst/>
            <a:gdLst>
              <a:gd name="connsiteX0" fmla="*/ 2177143 w 4064000"/>
              <a:gd name="connsiteY0" fmla="*/ 14514 h 6139543"/>
              <a:gd name="connsiteX1" fmla="*/ 0 w 4064000"/>
              <a:gd name="connsiteY1" fmla="*/ 3701143 h 6139543"/>
              <a:gd name="connsiteX2" fmla="*/ 14514 w 4064000"/>
              <a:gd name="connsiteY2" fmla="*/ 3904343 h 6139543"/>
              <a:gd name="connsiteX3" fmla="*/ 2191657 w 4064000"/>
              <a:gd name="connsiteY3" fmla="*/ 6110514 h 6139543"/>
              <a:gd name="connsiteX4" fmla="*/ 4064000 w 4064000"/>
              <a:gd name="connsiteY4" fmla="*/ 6139543 h 6139543"/>
              <a:gd name="connsiteX5" fmla="*/ 4064000 w 4064000"/>
              <a:gd name="connsiteY5" fmla="*/ 0 h 6139543"/>
              <a:gd name="connsiteX6" fmla="*/ 2177143 w 4064000"/>
              <a:gd name="connsiteY6" fmla="*/ 14514 h 613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4000" h="6139543">
                <a:moveTo>
                  <a:pt x="2177143" y="14514"/>
                </a:moveTo>
                <a:lnTo>
                  <a:pt x="0" y="3701143"/>
                </a:lnTo>
                <a:lnTo>
                  <a:pt x="14514" y="3904343"/>
                </a:lnTo>
                <a:lnTo>
                  <a:pt x="2191657" y="6110514"/>
                </a:lnTo>
                <a:lnTo>
                  <a:pt x="4064000" y="6139543"/>
                </a:lnTo>
                <a:lnTo>
                  <a:pt x="4064000" y="0"/>
                </a:lnTo>
                <a:lnTo>
                  <a:pt x="2177143" y="14514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4" name="Slika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572" y="480884"/>
            <a:ext cx="1872208" cy="611469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7970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4" grpId="0" animBg="1"/>
      <p:bldP spid="22" grpId="0" animBg="1"/>
      <p:bldP spid="19" grpId="0"/>
      <p:bldP spid="3" grpId="0" animBg="1"/>
      <p:bldP spid="25" grpId="0" animBg="1"/>
      <p:bldP spid="39" grpId="0"/>
      <p:bldP spid="40" grpId="0"/>
      <p:bldP spid="14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2500" b="1" dirty="0" smtClean="0">
                <a:latin typeface="Calibri" pitchFamily="34" charset="0"/>
              </a:rPr>
              <a:t>INTERPRETACIJA KAROTAŽNIH DIAGRAMOV</a:t>
            </a:r>
            <a:endParaRPr lang="sl-SI" sz="2500" b="1" dirty="0">
              <a:latin typeface="Calibri" pitchFamily="34" charset="0"/>
            </a:endParaRPr>
          </a:p>
        </p:txBody>
      </p:sp>
      <p:graphicFrame>
        <p:nvGraphicFramePr>
          <p:cNvPr id="3" name="Predm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965663"/>
              </p:ext>
            </p:extLst>
          </p:nvPr>
        </p:nvGraphicFramePr>
        <p:xfrm>
          <a:off x="322263" y="847725"/>
          <a:ext cx="8569325" cy="582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3" name="Delovni list" r:id="rId3" imgW="6515023" imgH="4943564" progId="Excel.Sheet.12">
                  <p:link updateAutomatic="1"/>
                </p:oleObj>
              </mc:Choice>
              <mc:Fallback>
                <p:oleObj name="Delovni list" r:id="rId3" imgW="6515023" imgH="4943564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263" y="847725"/>
                        <a:ext cx="8569325" cy="582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97103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1"/>
          <p:cNvSpPr txBox="1">
            <a:spLocks/>
          </p:cNvSpPr>
          <p:nvPr/>
        </p:nvSpPr>
        <p:spPr bwMode="auto">
          <a:xfrm>
            <a:off x="473075" y="246063"/>
            <a:ext cx="8450263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sl-SI" sz="2500" b="1" dirty="0">
                <a:solidFill>
                  <a:schemeClr val="tx2"/>
                </a:solidFill>
                <a:latin typeface="Calibri" pitchFamily="34" charset="0"/>
              </a:rPr>
              <a:t>AKTIVIRANJE IN PREIZKUŠANJE VRTINE Sob-4g </a:t>
            </a:r>
          </a:p>
          <a:p>
            <a:pPr algn="ctr"/>
            <a:r>
              <a:rPr lang="sl-SI" sz="2000" b="1" dirty="0">
                <a:solidFill>
                  <a:schemeClr val="tx2"/>
                </a:solidFill>
                <a:latin typeface="Calibri" pitchFamily="34" charset="0"/>
              </a:rPr>
              <a:t>(INICIALNI ČRPALNI PREIZKUS)</a:t>
            </a:r>
            <a:br>
              <a:rPr lang="sl-SI" sz="2000" b="1" dirty="0">
                <a:solidFill>
                  <a:schemeClr val="tx2"/>
                </a:solidFill>
                <a:latin typeface="Calibri" pitchFamily="34" charset="0"/>
              </a:rPr>
            </a:br>
            <a:endParaRPr lang="sl-SI" sz="15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7649" name="Naslov 1"/>
          <p:cNvSpPr txBox="1">
            <a:spLocks/>
          </p:cNvSpPr>
          <p:nvPr/>
        </p:nvSpPr>
        <p:spPr bwMode="auto">
          <a:xfrm>
            <a:off x="457200" y="274638"/>
            <a:ext cx="82296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l-SI" sz="2200" b="1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27650" name="Slika 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1343024"/>
            <a:ext cx="3668344" cy="52566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1" name="PoljeZBesedilom 6"/>
          <p:cNvSpPr txBox="1">
            <a:spLocks noChangeArrowheads="1"/>
          </p:cNvSpPr>
          <p:nvPr/>
        </p:nvSpPr>
        <p:spPr bwMode="auto">
          <a:xfrm>
            <a:off x="395288" y="942975"/>
            <a:ext cx="8280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 sz="2000" b="1" dirty="0" smtClean="0">
                <a:latin typeface="Calibri" pitchFamily="34" charset="0"/>
              </a:rPr>
              <a:t>Skupno </a:t>
            </a:r>
            <a:r>
              <a:rPr lang="sl-SI" sz="2000" b="1" dirty="0">
                <a:latin typeface="Calibri" pitchFamily="34" charset="0"/>
              </a:rPr>
              <a:t>preizkušanje vrtine (inicialni črpalni preizkus) </a:t>
            </a:r>
            <a:endParaRPr lang="sl-SI" sz="2000" dirty="0"/>
          </a:p>
        </p:txBody>
      </p:sp>
      <p:sp>
        <p:nvSpPr>
          <p:cNvPr id="8" name="Pravokotnik 7"/>
          <p:cNvSpPr/>
          <p:nvPr/>
        </p:nvSpPr>
        <p:spPr>
          <a:xfrm>
            <a:off x="1568450" y="3522663"/>
            <a:ext cx="7251700" cy="2426618"/>
          </a:xfrm>
          <a:prstGeom prst="rect">
            <a:avLst/>
          </a:prstGeom>
          <a:solidFill>
            <a:srgbClr val="0C7CD2">
              <a:alpha val="30196"/>
            </a:srgbClr>
          </a:solidFill>
          <a:ln>
            <a:solidFill>
              <a:srgbClr val="000000">
                <a:alpha val="3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>
        <p:nvSpPr>
          <p:cNvPr id="27653" name="PoljeZBesedilom 8"/>
          <p:cNvSpPr txBox="1">
            <a:spLocks noChangeArrowheads="1"/>
          </p:cNvSpPr>
          <p:nvPr/>
        </p:nvSpPr>
        <p:spPr bwMode="auto">
          <a:xfrm>
            <a:off x="4310063" y="1700213"/>
            <a:ext cx="43767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l-SI" sz="2200" b="1">
                <a:latin typeface="Calibri" pitchFamily="34" charset="0"/>
              </a:rPr>
              <a:t>Preizkušanje vseh vodonosnih intervalov skupaj.</a:t>
            </a:r>
          </a:p>
        </p:txBody>
      </p:sp>
      <p:sp>
        <p:nvSpPr>
          <p:cNvPr id="18" name="PoljeZBesedilom 17"/>
          <p:cNvSpPr txBox="1"/>
          <p:nvPr/>
        </p:nvSpPr>
        <p:spPr>
          <a:xfrm>
            <a:off x="4084638" y="3689809"/>
            <a:ext cx="4602162" cy="2092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sl-SI" sz="2000" b="1" dirty="0">
                <a:latin typeface="Calibri" pitchFamily="34" charset="0"/>
              </a:rPr>
              <a:t>Perforirane cevi:</a:t>
            </a:r>
          </a:p>
          <a:p>
            <a:pPr algn="ctr">
              <a:defRPr/>
            </a:pPr>
            <a:endParaRPr lang="sl-SI" sz="1000" b="1" dirty="0"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l-SI" b="1" dirty="0">
                <a:latin typeface="Calibri" pitchFamily="34" charset="0"/>
              </a:rPr>
              <a:t>od 559 do 915 m (Johnson filtri 0,8 mm, skupna dolžina 231m),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sl-SI" sz="1000" b="1" dirty="0">
              <a:latin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l-SI" b="1" dirty="0">
                <a:latin typeface="Calibri" pitchFamily="34" charset="0"/>
              </a:rPr>
              <a:t>od 915 do 1189 m (Johnson filtri 0,5, skupne dolžine 125 m).</a:t>
            </a:r>
          </a:p>
          <a:p>
            <a:pPr marL="285750" indent="-285750" algn="ctr">
              <a:buFontTx/>
              <a:buChar char="-"/>
              <a:defRPr/>
            </a:pPr>
            <a:endParaRPr lang="sl-SI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0344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afikon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247017"/>
              </p:ext>
            </p:extLst>
          </p:nvPr>
        </p:nvGraphicFramePr>
        <p:xfrm>
          <a:off x="4716016" y="815206"/>
          <a:ext cx="414000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oljeZBesedilom 1"/>
          <p:cNvSpPr txBox="1"/>
          <p:nvPr/>
        </p:nvSpPr>
        <p:spPr>
          <a:xfrm>
            <a:off x="381100" y="260648"/>
            <a:ext cx="83673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200" b="1" dirty="0" smtClean="0">
                <a:latin typeface="Calibri" pitchFamily="34" charset="0"/>
              </a:rPr>
              <a:t>Skupno preizkušanje vrtine (statični tlaki in temperature) </a:t>
            </a:r>
            <a:endParaRPr lang="sl-SI" sz="2200" dirty="0"/>
          </a:p>
        </p:txBody>
      </p:sp>
      <p:graphicFrame>
        <p:nvGraphicFramePr>
          <p:cNvPr id="15" name="Grafikon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927487"/>
              </p:ext>
            </p:extLst>
          </p:nvPr>
        </p:nvGraphicFramePr>
        <p:xfrm>
          <a:off x="218553" y="808077"/>
          <a:ext cx="4140000" cy="5918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Pravokotnik 16"/>
          <p:cNvSpPr/>
          <p:nvPr/>
        </p:nvSpPr>
        <p:spPr>
          <a:xfrm>
            <a:off x="5436096" y="4022412"/>
            <a:ext cx="3024336" cy="216024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Pravokotnik 17"/>
          <p:cNvSpPr/>
          <p:nvPr/>
        </p:nvSpPr>
        <p:spPr>
          <a:xfrm>
            <a:off x="5436096" y="4725144"/>
            <a:ext cx="3024336" cy="216024"/>
          </a:xfrm>
          <a:prstGeom prst="rect">
            <a:avLst/>
          </a:prstGeom>
          <a:solidFill>
            <a:srgbClr val="FFC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oljeZBesedilom 18"/>
          <p:cNvSpPr txBox="1"/>
          <p:nvPr/>
        </p:nvSpPr>
        <p:spPr>
          <a:xfrm>
            <a:off x="5515024" y="3996793"/>
            <a:ext cx="29841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/>
              <a:t>Interval </a:t>
            </a:r>
            <a:r>
              <a:rPr lang="sl-SI" sz="1050" b="1" dirty="0" smtClean="0"/>
              <a:t>večjega dotoka </a:t>
            </a:r>
            <a:r>
              <a:rPr lang="sl-SI" sz="1050" b="1" dirty="0"/>
              <a:t>vode (600 m</a:t>
            </a:r>
            <a:r>
              <a:rPr lang="sl-SI" sz="1050" b="1" dirty="0" smtClean="0"/>
              <a:t>)</a:t>
            </a:r>
            <a:endParaRPr lang="sl-SI" sz="1050" dirty="0"/>
          </a:p>
        </p:txBody>
      </p:sp>
      <p:sp>
        <p:nvSpPr>
          <p:cNvPr id="20" name="PoljeZBesedilom 19"/>
          <p:cNvSpPr txBox="1"/>
          <p:nvPr/>
        </p:nvSpPr>
        <p:spPr>
          <a:xfrm>
            <a:off x="5498430" y="4710045"/>
            <a:ext cx="29620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/>
              <a:t>Interval </a:t>
            </a:r>
            <a:r>
              <a:rPr lang="sl-SI" sz="1050" b="1" dirty="0" smtClean="0"/>
              <a:t>večjega </a:t>
            </a:r>
            <a:r>
              <a:rPr lang="sl-SI" sz="1050" b="1" dirty="0"/>
              <a:t>dotok </a:t>
            </a:r>
            <a:r>
              <a:rPr lang="sl-SI" sz="1050" b="1" dirty="0" smtClean="0"/>
              <a:t>vode (815 </a:t>
            </a:r>
            <a:r>
              <a:rPr lang="sl-SI" sz="1050" b="1" dirty="0"/>
              <a:t>m)</a:t>
            </a:r>
          </a:p>
          <a:p>
            <a:endParaRPr lang="sl-SI" sz="1050" b="1" dirty="0"/>
          </a:p>
        </p:txBody>
      </p:sp>
      <p:sp>
        <p:nvSpPr>
          <p:cNvPr id="21" name="PoljeZBesedilom 20"/>
          <p:cNvSpPr txBox="1"/>
          <p:nvPr/>
        </p:nvSpPr>
        <p:spPr>
          <a:xfrm>
            <a:off x="899592" y="3626953"/>
            <a:ext cx="7560840" cy="1107996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100000">
                <a:srgbClr val="EBEBEB"/>
              </a:gs>
              <a:gs pos="10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l-SI" sz="2200" b="1" dirty="0" smtClean="0">
                <a:latin typeface="Calibri" pitchFamily="34" charset="0"/>
              </a:rPr>
              <a:t>Proizvodna lastnost vrtine:</a:t>
            </a:r>
          </a:p>
          <a:p>
            <a:pPr marL="285750" indent="-285750">
              <a:buFontTx/>
              <a:buChar char="-"/>
            </a:pPr>
            <a:r>
              <a:rPr lang="sl-SI" sz="2200" b="1" dirty="0" smtClean="0">
                <a:latin typeface="Calibri" pitchFamily="34" charset="0"/>
              </a:rPr>
              <a:t>količina proizvodnje 43 l/s </a:t>
            </a:r>
            <a:r>
              <a:rPr lang="sl-SI" sz="2200" b="1" dirty="0" smtClean="0">
                <a:solidFill>
                  <a:srgbClr val="FF0000"/>
                </a:solidFill>
                <a:latin typeface="Calibri" pitchFamily="34" charset="0"/>
              </a:rPr>
              <a:t>(SAMOIZLIVNO),</a:t>
            </a:r>
          </a:p>
          <a:p>
            <a:pPr marL="285750" indent="-285750">
              <a:buFontTx/>
              <a:buChar char="-"/>
            </a:pPr>
            <a:r>
              <a:rPr lang="sl-SI" sz="2200" b="1" dirty="0" smtClean="0">
                <a:latin typeface="Calibri" pitchFamily="34" charset="0"/>
              </a:rPr>
              <a:t>temperatura na ustju vrtine 57,0 °C.</a:t>
            </a:r>
          </a:p>
        </p:txBody>
      </p:sp>
    </p:spTree>
    <p:extLst>
      <p:ext uri="{BB962C8B-B14F-4D97-AF65-F5344CB8AC3E}">
        <p14:creationId xmlns:p14="http://schemas.microsoft.com/office/powerpoint/2010/main" val="40146706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81100" y="260648"/>
            <a:ext cx="83673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200" b="1" dirty="0" smtClean="0">
                <a:latin typeface="Calibri" pitchFamily="34" charset="0"/>
              </a:rPr>
              <a:t>Q-s in Q-T diagram </a:t>
            </a:r>
            <a:endParaRPr lang="sl-SI" sz="2200" dirty="0"/>
          </a:p>
        </p:txBody>
      </p:sp>
      <p:graphicFrame>
        <p:nvGraphicFramePr>
          <p:cNvPr id="7" name="Grafikon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72034"/>
              </p:ext>
            </p:extLst>
          </p:nvPr>
        </p:nvGraphicFramePr>
        <p:xfrm>
          <a:off x="383680" y="836712"/>
          <a:ext cx="4140000" cy="59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on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278690"/>
              </p:ext>
            </p:extLst>
          </p:nvPr>
        </p:nvGraphicFramePr>
        <p:xfrm>
          <a:off x="4716016" y="836712"/>
          <a:ext cx="4140000" cy="59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29040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afikon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556107"/>
              </p:ext>
            </p:extLst>
          </p:nvPr>
        </p:nvGraphicFramePr>
        <p:xfrm>
          <a:off x="4311317" y="2731809"/>
          <a:ext cx="4593600" cy="366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Grafikon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446180"/>
              </p:ext>
            </p:extLst>
          </p:nvPr>
        </p:nvGraphicFramePr>
        <p:xfrm>
          <a:off x="183344" y="852586"/>
          <a:ext cx="4168800" cy="384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Naslov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l-SI" sz="2500" b="1" dirty="0" smtClean="0">
                <a:latin typeface="Calibri" pitchFamily="34" charset="0"/>
              </a:rPr>
              <a:t>GEOTERMALNI POTENCIAL VRTINE Sob-4g</a:t>
            </a:r>
            <a:endParaRPr lang="sl-SI" sz="1500" b="1" dirty="0">
              <a:latin typeface="Calibri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275508" y="1544427"/>
            <a:ext cx="3258891" cy="92333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sl-SI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sl-SI" b="1" dirty="0">
                <a:solidFill>
                  <a:srgbClr val="FF0000"/>
                </a:solidFill>
                <a:latin typeface="Calibri" pitchFamily="34" charset="0"/>
              </a:rPr>
              <a:t>Toplotna moč </a:t>
            </a:r>
            <a:r>
              <a:rPr lang="sl-SI" b="1" dirty="0" smtClean="0">
                <a:solidFill>
                  <a:srgbClr val="FF0000"/>
                </a:solidFill>
                <a:latin typeface="Calibri" pitchFamily="34" charset="0"/>
              </a:rPr>
              <a:t>vrtine </a:t>
            </a:r>
            <a:r>
              <a:rPr lang="sl-SI" b="1" u="sng" dirty="0" smtClean="0">
                <a:solidFill>
                  <a:srgbClr val="FF0000"/>
                </a:solidFill>
                <a:latin typeface="Calibri" pitchFamily="34" charset="0"/>
              </a:rPr>
              <a:t>Sob-4g</a:t>
            </a:r>
            <a:r>
              <a:rPr lang="sl-SI" b="1" dirty="0" smtClean="0">
                <a:solidFill>
                  <a:srgbClr val="FF0000"/>
                </a:solidFill>
                <a:latin typeface="Calibri" pitchFamily="34" charset="0"/>
              </a:rPr>
              <a:t>  </a:t>
            </a:r>
            <a:endParaRPr lang="sl-SI" b="1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sl-SI" b="1" dirty="0">
                <a:solidFill>
                  <a:srgbClr val="FF0000"/>
                </a:solidFill>
                <a:latin typeface="Calibri" pitchFamily="34" charset="0"/>
              </a:rPr>
              <a:t>(pri </a:t>
            </a:r>
            <a:r>
              <a:rPr lang="sl-SI" b="1" dirty="0" smtClean="0">
                <a:solidFill>
                  <a:srgbClr val="FF0000"/>
                </a:solidFill>
                <a:latin typeface="Calibri" pitchFamily="34" charset="0"/>
              </a:rPr>
              <a:t>q</a:t>
            </a:r>
            <a:r>
              <a:rPr lang="sl-SI" b="1" baseline="-25000" dirty="0" smtClean="0">
                <a:solidFill>
                  <a:srgbClr val="FF0000"/>
                </a:solidFill>
                <a:latin typeface="Calibri" pitchFamily="34" charset="0"/>
              </a:rPr>
              <a:t>1</a:t>
            </a:r>
            <a:r>
              <a:rPr lang="sl-SI" b="1" dirty="0" smtClean="0">
                <a:solidFill>
                  <a:srgbClr val="FF0000"/>
                </a:solidFill>
                <a:latin typeface="Calibri" pitchFamily="34" charset="0"/>
              </a:rPr>
              <a:t>= 43 l/s in </a:t>
            </a:r>
            <a:r>
              <a:rPr lang="sl-SI" b="1" dirty="0" err="1">
                <a:solidFill>
                  <a:srgbClr val="FF0000"/>
                </a:solidFill>
                <a:latin typeface="Calibri" pitchFamily="34" charset="0"/>
              </a:rPr>
              <a:t>Δt</a:t>
            </a:r>
            <a:r>
              <a:rPr lang="sl-SI" b="1" dirty="0">
                <a:solidFill>
                  <a:srgbClr val="FF0000"/>
                </a:solidFill>
                <a:latin typeface="Calibri" pitchFamily="34" charset="0"/>
              </a:rPr>
              <a:t> = </a:t>
            </a:r>
            <a:r>
              <a:rPr lang="sl-SI" b="1" dirty="0" smtClean="0">
                <a:solidFill>
                  <a:srgbClr val="FF0000"/>
                </a:solidFill>
                <a:latin typeface="Calibri" pitchFamily="34" charset="0"/>
              </a:rPr>
              <a:t>30°C</a:t>
            </a:r>
            <a:r>
              <a:rPr lang="sl-SI" b="1" dirty="0">
                <a:solidFill>
                  <a:srgbClr val="FF0000"/>
                </a:solidFill>
                <a:latin typeface="Calibri" pitchFamily="34" charset="0"/>
              </a:rPr>
              <a:t>)</a:t>
            </a:r>
          </a:p>
          <a:p>
            <a:r>
              <a:rPr lang="sl-SI" b="1" dirty="0" err="1" smtClean="0">
                <a:latin typeface="Calibri" pitchFamily="34" charset="0"/>
              </a:rPr>
              <a:t>Pt</a:t>
            </a:r>
            <a:r>
              <a:rPr lang="sl-SI" b="1" dirty="0" smtClean="0">
                <a:latin typeface="Calibri" pitchFamily="34" charset="0"/>
              </a:rPr>
              <a:t>  </a:t>
            </a:r>
            <a:r>
              <a:rPr lang="sl-SI" b="1" dirty="0">
                <a:latin typeface="Calibri" pitchFamily="34" charset="0"/>
              </a:rPr>
              <a:t>= </a:t>
            </a:r>
            <a:r>
              <a:rPr lang="sl-SI" b="1" dirty="0" smtClean="0">
                <a:latin typeface="Calibri" pitchFamily="34" charset="0"/>
              </a:rPr>
              <a:t>5,4 </a:t>
            </a:r>
            <a:r>
              <a:rPr lang="sl-SI" b="1" dirty="0" err="1" smtClean="0">
                <a:latin typeface="Calibri" pitchFamily="34" charset="0"/>
              </a:rPr>
              <a:t>MWt</a:t>
            </a:r>
            <a:endParaRPr lang="sl-SI" b="1" dirty="0">
              <a:latin typeface="Calibri" pitchFamily="34" charset="0"/>
            </a:endParaRPr>
          </a:p>
        </p:txBody>
      </p:sp>
      <p:cxnSp>
        <p:nvCxnSpPr>
          <p:cNvPr id="20" name="Raven povezovalnik 19"/>
          <p:cNvCxnSpPr/>
          <p:nvPr/>
        </p:nvCxnSpPr>
        <p:spPr>
          <a:xfrm>
            <a:off x="3563888" y="1556792"/>
            <a:ext cx="0" cy="223224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/>
          <p:cNvSpPr txBox="1"/>
          <p:nvPr/>
        </p:nvSpPr>
        <p:spPr>
          <a:xfrm>
            <a:off x="1475656" y="349696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h</a:t>
            </a:r>
            <a:r>
              <a:rPr lang="sl-SI" sz="1200" b="1" dirty="0" smtClean="0"/>
              <a:t>1</a:t>
            </a:r>
            <a:endParaRPr lang="sl-SI" sz="1500" b="1" dirty="0"/>
          </a:p>
        </p:txBody>
      </p:sp>
      <p:sp>
        <p:nvSpPr>
          <p:cNvPr id="17" name="PoljeZBesedilom 16"/>
          <p:cNvSpPr txBox="1"/>
          <p:nvPr/>
        </p:nvSpPr>
        <p:spPr>
          <a:xfrm>
            <a:off x="2699792" y="191683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q</a:t>
            </a:r>
            <a:r>
              <a:rPr lang="sl-SI" sz="1200" b="1" dirty="0" smtClean="0"/>
              <a:t>1=</a:t>
            </a:r>
            <a:r>
              <a:rPr lang="sl-SI" sz="1500" b="1" dirty="0" smtClean="0"/>
              <a:t>43</a:t>
            </a:r>
            <a:endParaRPr lang="sl-SI" sz="1500" b="1" dirty="0"/>
          </a:p>
        </p:txBody>
      </p:sp>
      <p:cxnSp>
        <p:nvCxnSpPr>
          <p:cNvPr id="23" name="Raven povezovalnik 22"/>
          <p:cNvCxnSpPr/>
          <p:nvPr/>
        </p:nvCxnSpPr>
        <p:spPr>
          <a:xfrm>
            <a:off x="1187624" y="3819629"/>
            <a:ext cx="2376264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aven povezovalnik 26"/>
          <p:cNvCxnSpPr/>
          <p:nvPr/>
        </p:nvCxnSpPr>
        <p:spPr>
          <a:xfrm>
            <a:off x="7684670" y="3429000"/>
            <a:ext cx="0" cy="1728192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ven povezovalnik 30"/>
          <p:cNvCxnSpPr/>
          <p:nvPr/>
        </p:nvCxnSpPr>
        <p:spPr>
          <a:xfrm flipH="1">
            <a:off x="5275509" y="5157192"/>
            <a:ext cx="2408486" cy="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oljeZBesedilom 38"/>
          <p:cNvSpPr txBox="1"/>
          <p:nvPr/>
        </p:nvSpPr>
        <p:spPr>
          <a:xfrm>
            <a:off x="7839151" y="4012011"/>
            <a:ext cx="448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t</a:t>
            </a:r>
            <a:r>
              <a:rPr lang="sl-SI" sz="1200" b="1" dirty="0" smtClean="0"/>
              <a:t>1</a:t>
            </a:r>
            <a:endParaRPr lang="sl-SI" sz="1500" b="1" dirty="0"/>
          </a:p>
        </p:txBody>
      </p:sp>
      <p:sp>
        <p:nvSpPr>
          <p:cNvPr id="41" name="PoljeZBesedilom 40"/>
          <p:cNvSpPr txBox="1"/>
          <p:nvPr/>
        </p:nvSpPr>
        <p:spPr>
          <a:xfrm>
            <a:off x="5860154" y="46531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/>
              <a:t>q</a:t>
            </a:r>
            <a:r>
              <a:rPr lang="sl-SI" sz="1200" b="1" dirty="0" smtClean="0"/>
              <a:t>1=</a:t>
            </a:r>
            <a:r>
              <a:rPr lang="sl-SI" sz="1500" b="1" dirty="0" smtClean="0"/>
              <a:t>43</a:t>
            </a:r>
            <a:endParaRPr lang="sl-SI" sz="1500" b="1" dirty="0"/>
          </a:p>
        </p:txBody>
      </p:sp>
    </p:spTree>
    <p:extLst>
      <p:ext uri="{BB962C8B-B14F-4D97-AF65-F5344CB8AC3E}">
        <p14:creationId xmlns:p14="http://schemas.microsoft.com/office/powerpoint/2010/main" val="4546208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 txBox="1">
            <a:spLocks/>
          </p:cNvSpPr>
          <p:nvPr/>
        </p:nvSpPr>
        <p:spPr>
          <a:xfrm>
            <a:off x="457200" y="274638"/>
            <a:ext cx="8229600" cy="70609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l-SI" sz="3000" b="1" dirty="0" smtClean="0">
                <a:latin typeface="Calibri" pitchFamily="34" charset="0"/>
              </a:rPr>
              <a:t>UGOTOVLJENE KARAKTERISTIKE VRTINE Sob-4g </a:t>
            </a:r>
            <a:endParaRPr lang="sl-SI" sz="3000" b="1" dirty="0">
              <a:latin typeface="Calibri" pitchFamily="34" charset="0"/>
            </a:endParaRPr>
          </a:p>
        </p:txBody>
      </p:sp>
      <p:sp>
        <p:nvSpPr>
          <p:cNvPr id="5" name="Naslov 1"/>
          <p:cNvSpPr txBox="1">
            <a:spLocks/>
          </p:cNvSpPr>
          <p:nvPr/>
        </p:nvSpPr>
        <p:spPr>
          <a:xfrm>
            <a:off x="436031" y="780082"/>
            <a:ext cx="8229600" cy="574526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endParaRPr lang="sl-SI" sz="1950" b="1" dirty="0" smtClean="0">
              <a:latin typeface="Calibri" pitchFamily="34" charset="0"/>
            </a:endParaRPr>
          </a:p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r>
              <a:rPr lang="sl-SI" sz="1950" b="1" dirty="0" smtClean="0">
                <a:latin typeface="Calibri" pitchFamily="34" charset="0"/>
              </a:rPr>
              <a:t>Dobra proizvodnost (prepustnost) vrtine </a:t>
            </a:r>
            <a:r>
              <a:rPr lang="sl-SI" sz="1950" b="1" u="sng" dirty="0" smtClean="0">
                <a:latin typeface="Calibri" pitchFamily="34" charset="0"/>
              </a:rPr>
              <a:t>od 590 do 997 m </a:t>
            </a:r>
            <a:r>
              <a:rPr lang="sl-SI" sz="1950" b="1" dirty="0">
                <a:latin typeface="Calibri" pitchFamily="34" charset="0"/>
              </a:rPr>
              <a:t> </a:t>
            </a:r>
            <a:r>
              <a:rPr lang="sl-SI" sz="1950" b="1" dirty="0" smtClean="0">
                <a:solidFill>
                  <a:schemeClr val="tx1"/>
                </a:solidFill>
                <a:latin typeface="Calibri" pitchFamily="34" charset="0"/>
              </a:rPr>
              <a:t>(plasti upadajo za 45 m globlje kot na vrtini Sob-3g)</a:t>
            </a:r>
            <a:r>
              <a:rPr lang="sl-SI" sz="1950" b="1" dirty="0" smtClean="0">
                <a:latin typeface="Calibri" pitchFamily="34" charset="0"/>
              </a:rPr>
              <a:t> in slaba proizvodnost vrtine do končne globine </a:t>
            </a:r>
            <a:r>
              <a:rPr lang="sl-SI" sz="1950" b="1" u="sng" dirty="0" smtClean="0">
                <a:latin typeface="Calibri" pitchFamily="34" charset="0"/>
              </a:rPr>
              <a:t>(</a:t>
            </a:r>
            <a:r>
              <a:rPr lang="sl-SI" sz="1950" b="1" u="sng" dirty="0" err="1" smtClean="0">
                <a:latin typeface="Calibri" pitchFamily="34" charset="0"/>
              </a:rPr>
              <a:t>razpoklinska</a:t>
            </a:r>
            <a:r>
              <a:rPr lang="sl-SI" sz="1950" b="1" u="sng" dirty="0" smtClean="0">
                <a:latin typeface="Calibri" pitchFamily="34" charset="0"/>
              </a:rPr>
              <a:t> poroznost). </a:t>
            </a:r>
          </a:p>
          <a:p>
            <a:pPr marL="457200" indent="-457200" algn="l">
              <a:lnSpc>
                <a:spcPct val="110000"/>
              </a:lnSpc>
              <a:buFont typeface="Arial" pitchFamily="34" charset="0"/>
              <a:buChar char="•"/>
            </a:pPr>
            <a:r>
              <a:rPr lang="sl-SI" sz="1950" b="1" dirty="0" smtClean="0">
                <a:latin typeface="Calibri" pitchFamily="34" charset="0"/>
              </a:rPr>
              <a:t>Približno enaki geotermalni gradient v celotnem intervalu vrtine, </a:t>
            </a:r>
            <a:r>
              <a:rPr lang="sl-SI" sz="1950" b="1" u="sng" dirty="0" smtClean="0">
                <a:latin typeface="Calibri" pitchFamily="34" charset="0"/>
              </a:rPr>
              <a:t>okrog 6° C/100 m,</a:t>
            </a:r>
            <a:r>
              <a:rPr lang="sl-SI" sz="1950" b="1" dirty="0" smtClean="0">
                <a:latin typeface="Calibri" pitchFamily="34" charset="0"/>
              </a:rPr>
              <a:t> temperatura na končni globini znaša </a:t>
            </a:r>
            <a:r>
              <a:rPr lang="sl-SI" sz="1950" b="1" u="sng" dirty="0" smtClean="0">
                <a:latin typeface="Calibri" pitchFamily="34" charset="0"/>
              </a:rPr>
              <a:t>66,1 °C. </a:t>
            </a:r>
            <a:endParaRPr lang="sl-SI" sz="1950" b="1" dirty="0" smtClean="0">
              <a:latin typeface="Calibri" pitchFamily="34" charset="0"/>
            </a:endParaRPr>
          </a:p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r>
              <a:rPr lang="sl-SI" sz="1950" b="1" dirty="0" smtClean="0">
                <a:latin typeface="Calibri" pitchFamily="34" charset="0"/>
              </a:rPr>
              <a:t>Približno enaki gradient ležiščnega </a:t>
            </a:r>
            <a:r>
              <a:rPr lang="sl-SI" sz="1950" b="1" dirty="0">
                <a:latin typeface="Calibri" pitchFamily="34" charset="0"/>
              </a:rPr>
              <a:t>tlaka </a:t>
            </a:r>
            <a:r>
              <a:rPr lang="sl-SI" sz="1950" b="1" dirty="0" smtClean="0">
                <a:latin typeface="Calibri" pitchFamily="34" charset="0"/>
              </a:rPr>
              <a:t>v proizvodnih ležiščih </a:t>
            </a:r>
            <a:r>
              <a:rPr lang="sl-SI" sz="1950" b="1" u="sng" dirty="0" smtClean="0">
                <a:latin typeface="Calibri" pitchFamily="34" charset="0"/>
              </a:rPr>
              <a:t>(okrog 0,99 </a:t>
            </a:r>
            <a:r>
              <a:rPr lang="sl-SI" sz="1950" b="1" u="sng" dirty="0">
                <a:latin typeface="Calibri" pitchFamily="34" charset="0"/>
              </a:rPr>
              <a:t>bar/10 m</a:t>
            </a:r>
            <a:r>
              <a:rPr lang="sl-SI" sz="1950" b="1" u="sng" dirty="0" smtClean="0">
                <a:latin typeface="Calibri" pitchFamily="34" charset="0"/>
              </a:rPr>
              <a:t>)</a:t>
            </a:r>
            <a:r>
              <a:rPr lang="sl-SI" sz="1950" b="1" dirty="0">
                <a:latin typeface="Calibri" pitchFamily="34" charset="0"/>
              </a:rPr>
              <a:t>.</a:t>
            </a:r>
            <a:endParaRPr lang="sl-SI" sz="1950" b="1" dirty="0" smtClean="0">
              <a:latin typeface="Calibri" pitchFamily="34" charset="0"/>
            </a:endParaRPr>
          </a:p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r>
              <a:rPr lang="sl-SI" sz="1950" b="1" dirty="0" smtClean="0">
                <a:latin typeface="Calibri" pitchFamily="34" charset="0"/>
              </a:rPr>
              <a:t>Velika </a:t>
            </a:r>
            <a:r>
              <a:rPr lang="sl-SI" sz="1950" b="1" dirty="0" err="1" smtClean="0">
                <a:latin typeface="Calibri" pitchFamily="34" charset="0"/>
              </a:rPr>
              <a:t>samoizlivna</a:t>
            </a:r>
            <a:r>
              <a:rPr lang="sl-SI" sz="1950" b="1" dirty="0" smtClean="0">
                <a:latin typeface="Calibri" pitchFamily="34" charset="0"/>
              </a:rPr>
              <a:t> proizvodnost vrtine, </a:t>
            </a:r>
            <a:r>
              <a:rPr lang="sl-SI" sz="1950" b="1" u="sng" dirty="0" smtClean="0">
                <a:latin typeface="Calibri" pitchFamily="34" charset="0"/>
              </a:rPr>
              <a:t>nad 43 l/s.</a:t>
            </a:r>
          </a:p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r>
              <a:rPr lang="sl-SI" sz="1950" b="1" dirty="0" smtClean="0">
                <a:latin typeface="Calibri" pitchFamily="34" charset="0"/>
              </a:rPr>
              <a:t>Temperatura termalne vode na ustju vrtine </a:t>
            </a:r>
            <a:r>
              <a:rPr lang="sl-SI" sz="1950" b="1" u="sng" dirty="0" smtClean="0">
                <a:latin typeface="Calibri" pitchFamily="34" charset="0"/>
              </a:rPr>
              <a:t>(55-57 °C), </a:t>
            </a:r>
            <a:r>
              <a:rPr lang="sl-SI" sz="1950" b="1" dirty="0" smtClean="0">
                <a:latin typeface="Calibri" pitchFamily="34" charset="0"/>
              </a:rPr>
              <a:t>v odvisnosti od proizvodnosti vrtine (pri </a:t>
            </a:r>
            <a:r>
              <a:rPr lang="sl-SI" sz="1950" b="1" dirty="0" err="1" smtClean="0">
                <a:latin typeface="Calibri" pitchFamily="34" charset="0"/>
              </a:rPr>
              <a:t>samoizlivni</a:t>
            </a:r>
            <a:r>
              <a:rPr lang="sl-SI" sz="1950" b="1" dirty="0" smtClean="0">
                <a:latin typeface="Calibri" pitchFamily="34" charset="0"/>
              </a:rPr>
              <a:t> proizvodnji).</a:t>
            </a:r>
          </a:p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r>
              <a:rPr lang="sl-SI" sz="1950" b="1" dirty="0" smtClean="0">
                <a:solidFill>
                  <a:schemeClr val="tx1"/>
                </a:solidFill>
                <a:latin typeface="Calibri" pitchFamily="34" charset="0"/>
              </a:rPr>
              <a:t>Primerna kemična sestava vode za črpanje (natrijev-</a:t>
            </a:r>
            <a:r>
              <a:rPr lang="sl-SI" sz="1950" b="1" dirty="0" err="1" smtClean="0">
                <a:solidFill>
                  <a:schemeClr val="tx1"/>
                </a:solidFill>
                <a:latin typeface="Calibri" pitchFamily="34" charset="0"/>
              </a:rPr>
              <a:t>hidrogen</a:t>
            </a:r>
            <a:r>
              <a:rPr lang="sl-SI" sz="1950" b="1" dirty="0" smtClean="0">
                <a:solidFill>
                  <a:schemeClr val="tx1"/>
                </a:solidFill>
                <a:latin typeface="Calibri" pitchFamily="34" charset="0"/>
              </a:rPr>
              <a:t> karbonatna voda) iz katere se pri črpanju ne izloča vodni kamen.</a:t>
            </a:r>
          </a:p>
          <a:p>
            <a:pPr marL="457200" indent="-457200" algn="l">
              <a:lnSpc>
                <a:spcPct val="114000"/>
              </a:lnSpc>
              <a:buFont typeface="Arial" pitchFamily="34" charset="0"/>
              <a:buChar char="•"/>
            </a:pPr>
            <a:r>
              <a:rPr lang="sl-SI" sz="1950" b="1" dirty="0" smtClean="0">
                <a:latin typeface="Calibri" pitchFamily="34" charset="0"/>
              </a:rPr>
              <a:t>V termalni vodi je raztopljen zemeljski plin (več kot 99 % CO2), v količini okrog </a:t>
            </a:r>
            <a:r>
              <a:rPr lang="sl-SI" sz="1950" b="1" u="sng" dirty="0" smtClean="0">
                <a:latin typeface="Calibri" pitchFamily="34" charset="0"/>
              </a:rPr>
              <a:t>1 Sm³ plina (CO2)/ 1 m</a:t>
            </a:r>
            <a:r>
              <a:rPr lang="sl-SI" sz="1950" b="1" u="sng" dirty="0">
                <a:latin typeface="Calibri" pitchFamily="34" charset="0"/>
              </a:rPr>
              <a:t>³</a:t>
            </a:r>
            <a:r>
              <a:rPr lang="sl-SI" sz="1950" b="1" u="sng" dirty="0" smtClean="0">
                <a:latin typeface="Calibri" pitchFamily="34" charset="0"/>
              </a:rPr>
              <a:t> vode</a:t>
            </a:r>
            <a:r>
              <a:rPr lang="sl-SI" sz="1950" b="1" dirty="0">
                <a:latin typeface="Calibri" pitchFamily="34" charset="0"/>
              </a:rPr>
              <a:t> </a:t>
            </a:r>
            <a:r>
              <a:rPr lang="sl-SI" sz="1950" b="1" dirty="0" smtClean="0">
                <a:latin typeface="Calibri" pitchFamily="34" charset="0"/>
              </a:rPr>
              <a:t>(omogoča proizvodnjo termalne vode tudi s pomočjo „</a:t>
            </a:r>
            <a:r>
              <a:rPr lang="sl-SI" sz="1950" b="1" dirty="0" err="1" smtClean="0">
                <a:latin typeface="Calibri" pitchFamily="34" charset="0"/>
              </a:rPr>
              <a:t>gas</a:t>
            </a:r>
            <a:r>
              <a:rPr lang="sl-SI" sz="1950" b="1" dirty="0" smtClean="0">
                <a:latin typeface="Calibri" pitchFamily="34" charset="0"/>
              </a:rPr>
              <a:t> </a:t>
            </a:r>
            <a:r>
              <a:rPr lang="sl-SI" sz="1950" b="1" dirty="0" err="1" smtClean="0">
                <a:latin typeface="Calibri" pitchFamily="34" charset="0"/>
              </a:rPr>
              <a:t>lift</a:t>
            </a:r>
            <a:r>
              <a:rPr lang="sl-SI" sz="1950" b="1" dirty="0" smtClean="0">
                <a:latin typeface="Calibri" pitchFamily="34" charset="0"/>
              </a:rPr>
              <a:t>“).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sl-SI" sz="15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892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grada vsebine 2"/>
          <p:cNvSpPr>
            <a:spLocks noGrp="1"/>
          </p:cNvSpPr>
          <p:nvPr>
            <p:ph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l-SI" sz="2000" smtClean="0"/>
              <a:t>Izvedba gradbenih del.</a:t>
            </a:r>
          </a:p>
        </p:txBody>
      </p:sp>
      <p:sp>
        <p:nvSpPr>
          <p:cNvPr id="63491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Gradbena dela </a:t>
            </a:r>
          </a:p>
        </p:txBody>
      </p:sp>
      <p:pic>
        <p:nvPicPr>
          <p:cNvPr id="63492" name="Picture 15" descr="C:\Users\Matej Prkic\Desktop\SOB-3g\20120919_081008.jpg"/>
          <p:cNvPicPr>
            <a:picLocks noChangeAspect="1" noChangeArrowheads="1"/>
          </p:cNvPicPr>
          <p:nvPr/>
        </p:nvPicPr>
        <p:blipFill>
          <a:blip r:embed="rId2" cstate="screen">
            <a:lum bright="-30000"/>
          </a:blip>
          <a:srcRect/>
          <a:stretch>
            <a:fillRect/>
          </a:stretch>
        </p:blipFill>
        <p:spPr bwMode="auto">
          <a:xfrm>
            <a:off x="1116013" y="2205038"/>
            <a:ext cx="2987675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16" descr="C:\Users\Matej Prkic\Desktop\SOB-3g\20120922_12020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940425" y="4797425"/>
            <a:ext cx="2482850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Picture 18" descr="C:\Users\Matej Prkic\Desktop\SOB-3g\20120919_081004.jpg"/>
          <p:cNvPicPr>
            <a:picLocks noChangeAspect="1" noChangeArrowheads="1"/>
          </p:cNvPicPr>
          <p:nvPr/>
        </p:nvPicPr>
        <p:blipFill>
          <a:blip r:embed="rId4" cstate="screen">
            <a:lum bright="-30000"/>
          </a:blip>
          <a:srcRect/>
          <a:stretch>
            <a:fillRect/>
          </a:stretch>
        </p:blipFill>
        <p:spPr bwMode="auto">
          <a:xfrm>
            <a:off x="2627313" y="4652963"/>
            <a:ext cx="252095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4" descr="DSC0021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651500" y="0"/>
            <a:ext cx="3492500" cy="465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98210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l-SI" sz="2000" smtClean="0"/>
              <a:t>Razmestitev opreme.</a:t>
            </a:r>
          </a:p>
          <a:p>
            <a:pPr eaLnBrk="1" hangingPunct="1"/>
            <a:r>
              <a:rPr lang="sl-SI" sz="2000" smtClean="0"/>
              <a:t>Poskusni zagon.</a:t>
            </a:r>
          </a:p>
          <a:p>
            <a:pPr eaLnBrk="1" hangingPunct="1"/>
            <a:r>
              <a:rPr lang="sl-SI" sz="2000" smtClean="0"/>
              <a:t>Tehnični pregled.</a:t>
            </a:r>
          </a:p>
          <a:p>
            <a:pPr eaLnBrk="1" hangingPunct="1"/>
            <a:r>
              <a:rPr lang="sl-SI" sz="2000" smtClean="0"/>
              <a:t>Začetek vrtalnih del.</a:t>
            </a:r>
          </a:p>
        </p:txBody>
      </p:sp>
      <p:sp>
        <p:nvSpPr>
          <p:cNvPr id="64515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Selitev vrtalne garniture</a:t>
            </a:r>
          </a:p>
        </p:txBody>
      </p:sp>
      <p:pic>
        <p:nvPicPr>
          <p:cNvPr id="64516" name="Picture 5" descr="H:\SLIKE\Re-1g\DSC0500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76825" y="0"/>
            <a:ext cx="3706813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6" descr="H:\SLIKE\Re-1g\DSC0500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59338" y="2420938"/>
            <a:ext cx="205105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9" name="Picture 10" descr="C:\Users\Matej Prkic\Desktop\101MSDCF\DSC00674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58025" y="2349500"/>
            <a:ext cx="20859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0" name="Picture 11" descr="C:\Users\Matej Prkic\Desktop\101MSDCF\DSC0066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80063" y="4992688"/>
            <a:ext cx="2487612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14"/>
          <p:cNvSpPr/>
          <p:nvPr/>
        </p:nvSpPr>
        <p:spPr>
          <a:xfrm>
            <a:off x="5219700" y="476250"/>
            <a:ext cx="2808288" cy="18002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>
        <p:nvSpPr>
          <p:cNvPr id="16" name="Oval 15"/>
          <p:cNvSpPr/>
          <p:nvPr/>
        </p:nvSpPr>
        <p:spPr>
          <a:xfrm rot="5580439">
            <a:off x="6266656" y="1950244"/>
            <a:ext cx="3516313" cy="19970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>
        <p:nvSpPr>
          <p:cNvPr id="17" name="Oval 16"/>
          <p:cNvSpPr/>
          <p:nvPr/>
        </p:nvSpPr>
        <p:spPr>
          <a:xfrm>
            <a:off x="5580063" y="5057775"/>
            <a:ext cx="2808287" cy="18002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sp>
        <p:nvSpPr>
          <p:cNvPr id="19" name="Oval 18"/>
          <p:cNvSpPr/>
          <p:nvPr/>
        </p:nvSpPr>
        <p:spPr>
          <a:xfrm rot="5580439">
            <a:off x="5010151" y="3019425"/>
            <a:ext cx="2538412" cy="14112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pic>
        <p:nvPicPr>
          <p:cNvPr id="64526" name="Picture 14" descr="DSC0085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23850" y="3500438"/>
            <a:ext cx="4097338" cy="3073400"/>
          </a:xfrm>
          <a:prstGeom prst="rect">
            <a:avLst/>
          </a:prstGeom>
          <a:noFill/>
        </p:spPr>
      </p:pic>
      <p:sp>
        <p:nvSpPr>
          <p:cNvPr id="20" name="Oval 19"/>
          <p:cNvSpPr/>
          <p:nvPr/>
        </p:nvSpPr>
        <p:spPr>
          <a:xfrm>
            <a:off x="977900" y="4748213"/>
            <a:ext cx="2536825" cy="1409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73481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4508500"/>
            <a:ext cx="3394075" cy="16176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l-SI" sz="2000" smtClean="0"/>
              <a:t>Polimerna izplaka.</a:t>
            </a:r>
          </a:p>
          <a:p>
            <a:pPr eaLnBrk="1" hangingPunct="1"/>
            <a:r>
              <a:rPr lang="sl-SI" sz="2000" smtClean="0"/>
              <a:t>Bentonitna izplaka.</a:t>
            </a:r>
          </a:p>
          <a:p>
            <a:pPr eaLnBrk="1" hangingPunct="1"/>
            <a:endParaRPr lang="sl-SI" smtClean="0"/>
          </a:p>
        </p:txBody>
      </p:sp>
      <p:pic>
        <p:nvPicPr>
          <p:cNvPr id="67587" name="Picture 2" descr="http://www.kgs.ku.edu/Publications/Oil/gifs/fig23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00563" y="3576638"/>
            <a:ext cx="4643437" cy="328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 descr="http://agushoe.files.wordpress.com/2011/05/img00421-20101019-145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9750" y="1557338"/>
            <a:ext cx="3513138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9" name="Picture 6" descr="http://www.keepandshare.com/userpics/k/a/t/h/arine11/2007-10/mw-6drg7-6185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24525" y="836613"/>
            <a:ext cx="3419475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Rudarska dela</a:t>
            </a:r>
          </a:p>
        </p:txBody>
      </p:sp>
    </p:spTree>
    <p:extLst>
      <p:ext uri="{BB962C8B-B14F-4D97-AF65-F5344CB8AC3E}">
        <p14:creationId xmlns:p14="http://schemas.microsoft.com/office/powerpoint/2010/main" val="3826798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Rudarska dela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57200" y="1600200"/>
            <a:ext cx="5483225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sl-SI" sz="2400"/>
              <a:t>17 ½˝,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1 Smith in 1 Hughes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16.1.2013 – 25.1.2013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sl-SI" sz="2400"/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sl-SI" sz="2400"/>
              <a:t>12 ¼˝;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2 Smith in 1 Hughes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28.1.2013 - 23.2.2013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3.2.2013, I jedro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21.2.2013, II jedro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sl-SI" sz="2000"/>
              <a:t>22.2.2013, EK maritve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sl-SI" sz="2400"/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sl-SI" sz="2400"/>
          </a:p>
        </p:txBody>
      </p:sp>
      <p:pic>
        <p:nvPicPr>
          <p:cNvPr id="65542" name="Picture 2" descr="C:\Users\Matej Prkic\Desktop\101MSDCF\DSC007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867400" y="2492375"/>
            <a:ext cx="2773363" cy="207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3" descr="C:\Users\Matej Prkic\Desktop\101MSDCF\DSC0071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40200" y="4724400"/>
            <a:ext cx="2484438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4" name="Picture 4" descr="C:\Users\Matej Prkic\Desktop\USB\Sob-3g\DSC0032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638" y="115888"/>
            <a:ext cx="2881312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2083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l-SI" sz="2000" smtClean="0"/>
              <a:t>Jedrovanje:</a:t>
            </a:r>
          </a:p>
          <a:p>
            <a:pPr lvl="1" eaLnBrk="1" hangingPunct="1"/>
            <a:r>
              <a:rPr lang="sl-SI" sz="1600" smtClean="0"/>
              <a:t>Sob-4g:</a:t>
            </a:r>
          </a:p>
          <a:p>
            <a:pPr lvl="2" eaLnBrk="1" hangingPunct="1"/>
            <a:r>
              <a:rPr lang="sl-SI" sz="1200" smtClean="0"/>
              <a:t>810,00 – 815,12 m.</a:t>
            </a:r>
          </a:p>
          <a:p>
            <a:pPr lvl="2" eaLnBrk="1" hangingPunct="1"/>
            <a:r>
              <a:rPr lang="sl-SI" sz="1200" smtClean="0"/>
              <a:t>1195,50 – 1198,20 m.</a:t>
            </a:r>
          </a:p>
        </p:txBody>
      </p:sp>
      <p:sp>
        <p:nvSpPr>
          <p:cNvPr id="70659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Rudarska dela</a:t>
            </a:r>
          </a:p>
        </p:txBody>
      </p:sp>
      <p:pic>
        <p:nvPicPr>
          <p:cNvPr id="70660" name="Picture 2" descr="C:\Users\Matej Prkic\Desktop\USB\Sob-3g\DSC0027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51500" y="0"/>
            <a:ext cx="34925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3" descr="C:\Users\Matej Prkic\Desktop\101MSDCF\DSC0062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56350" y="3141663"/>
            <a:ext cx="278765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4" descr="C:\Users\Matej Prkic\Desktop\101MSDCF\DSC0063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76600" y="3786188"/>
            <a:ext cx="2303463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3" name="Picture 5" descr="C:\Users\Matej Prkic\Desktop\101MSDCF\DSC00648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11188" y="3932238"/>
            <a:ext cx="2193925" cy="29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4" name="Picture 6" descr="C:\Users\Matej Prkic\Desktop\SOB-3g\20120903_18571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348038" y="765175"/>
            <a:ext cx="205105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65824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1600200"/>
            <a:ext cx="3827463" cy="12525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l-SI" sz="2000" smtClean="0"/>
              <a:t>Vgradnja zaščitnih cevi.</a:t>
            </a:r>
          </a:p>
          <a:p>
            <a:pPr eaLnBrk="1" hangingPunct="1"/>
            <a:r>
              <a:rPr lang="sl-SI" sz="2000" smtClean="0"/>
              <a:t>Cementacija zaščitnih cevi.</a:t>
            </a:r>
          </a:p>
          <a:p>
            <a:pPr eaLnBrk="1" hangingPunct="1"/>
            <a:r>
              <a:rPr lang="sl-SI" sz="2000" smtClean="0"/>
              <a:t>Vgradnaja proizvodnih cevi.</a:t>
            </a:r>
          </a:p>
        </p:txBody>
      </p:sp>
      <p:sp>
        <p:nvSpPr>
          <p:cNvPr id="68611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Rudarska dela</a:t>
            </a:r>
          </a:p>
        </p:txBody>
      </p:sp>
      <p:pic>
        <p:nvPicPr>
          <p:cNvPr id="68612" name="Picture 2" descr="C:\Users\Matej Prkic\Desktop\USB\Sob-3g\DSC00228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16238" y="2781300"/>
            <a:ext cx="210026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3" descr="C:\Users\Matej Prkic\Desktop\USB\Sob-3g\DSC0023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67175" y="0"/>
            <a:ext cx="2268538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4" name="Picture 4" descr="C:\Users\Matej Prkic\Desktop\USB\Sob-3g\DSC0024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19925" y="0"/>
            <a:ext cx="2124075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Picture 5" descr="C:\Users\Matej Prkic\Desktop\USB\Sob-3g\DSC00245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00788" y="2060575"/>
            <a:ext cx="2627312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6" name="Picture 7" descr="DSC0489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4454525"/>
            <a:ext cx="320357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8" name="Picture 7" descr="C:\Users\Matej Prkic\Desktop\101MSDCF\DSC00716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716463" y="4292600"/>
            <a:ext cx="341947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26799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57200" y="1600200"/>
            <a:ext cx="3827463" cy="12525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sl-SI" sz="2000" smtClean="0"/>
              <a:t>Peščen zasip</a:t>
            </a:r>
          </a:p>
        </p:txBody>
      </p:sp>
      <p:sp>
        <p:nvSpPr>
          <p:cNvPr id="74755" name="Naslov 1"/>
          <p:cNvSpPr>
            <a:spLocks noGrp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sl-SI" sz="3200" b="1" smtClean="0">
                <a:latin typeface="Candara" pitchFamily="34" charset="0"/>
              </a:rPr>
              <a:t>Rudarska dela</a:t>
            </a:r>
          </a:p>
        </p:txBody>
      </p:sp>
      <p:pic>
        <p:nvPicPr>
          <p:cNvPr id="74761" name="Picture 7" descr="C:\Users\Matej Prkic\Desktop\101MSDCF\DSC0071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80063" y="0"/>
            <a:ext cx="341947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2" name="Picture 3" descr="C:\Users\jkercmar\Desktop\Vrtina Sob-4g\Presentacija\DSC0080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313" y="2349500"/>
            <a:ext cx="23749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3" name="Picture 4" descr="C:\Users\jkercmar\Desktop\Vrtina Sob-4g\Presentacija\DSC0081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276475"/>
            <a:ext cx="2449513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64" name="Picture 8" descr="C:\Users\jkercmar\Desktop\Vrtina Sob-4g\Presentacija\DSC00767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11188" y="4508500"/>
            <a:ext cx="2700337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75380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/>
          <p:cNvSpPr txBox="1">
            <a:spLocks/>
          </p:cNvSpPr>
          <p:nvPr/>
        </p:nvSpPr>
        <p:spPr>
          <a:xfrm>
            <a:off x="457200" y="339651"/>
            <a:ext cx="8229600" cy="70609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sl-SI" b="1" dirty="0" smtClean="0">
                <a:latin typeface="Calibri" pitchFamily="34" charset="0"/>
              </a:rPr>
              <a:t>ZAKLJUČEK</a:t>
            </a:r>
            <a:endParaRPr lang="sl-SI" b="1" dirty="0">
              <a:latin typeface="Calibri" pitchFamily="34" charset="0"/>
            </a:endParaRPr>
          </a:p>
        </p:txBody>
      </p:sp>
      <p:sp>
        <p:nvSpPr>
          <p:cNvPr id="5" name="Naslov 1"/>
          <p:cNvSpPr txBox="1">
            <a:spLocks/>
          </p:cNvSpPr>
          <p:nvPr/>
        </p:nvSpPr>
        <p:spPr>
          <a:xfrm>
            <a:off x="251520" y="118021"/>
            <a:ext cx="8640960" cy="511117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endParaRPr lang="sl-SI" sz="2800" b="1" dirty="0" smtClean="0">
              <a:latin typeface="Calibri" pitchFamily="34" charset="0"/>
            </a:endParaRPr>
          </a:p>
          <a:p>
            <a:endParaRPr lang="sl-SI" sz="2800" b="1" dirty="0">
              <a:latin typeface="Calibri" pitchFamily="34" charset="0"/>
            </a:endParaRPr>
          </a:p>
          <a:p>
            <a:endParaRPr lang="sl-SI" sz="2800" b="1" dirty="0" smtClean="0">
              <a:latin typeface="Calibri" pitchFamily="34" charset="0"/>
            </a:endParaRPr>
          </a:p>
          <a:p>
            <a:r>
              <a:rPr lang="sl-SI" sz="2700" b="1" dirty="0" smtClean="0">
                <a:latin typeface="Calibri" pitchFamily="34" charset="0"/>
              </a:rPr>
              <a:t>Vrtina Sob-4g je izredno uspešna geotermalna vrtina (po proizvodnih lastnostih še nekoliko boljša kot vrtina Sob-3g).</a:t>
            </a:r>
          </a:p>
          <a:p>
            <a:endParaRPr lang="sl-SI" sz="1500" b="1" dirty="0" smtClean="0">
              <a:latin typeface="Calibri" pitchFamily="34" charset="0"/>
            </a:endParaRPr>
          </a:p>
          <a:p>
            <a:r>
              <a:rPr lang="sl-SI" sz="2700" b="1" dirty="0" smtClean="0">
                <a:latin typeface="Calibri" pitchFamily="34" charset="0"/>
              </a:rPr>
              <a:t>Lahko se dolgoročno uporablja za namene za katere je bila izgrajena to je za </a:t>
            </a:r>
            <a:r>
              <a:rPr lang="sl-SI" sz="2700" b="1" dirty="0" err="1" smtClean="0">
                <a:latin typeface="Calibri" pitchFamily="34" charset="0"/>
              </a:rPr>
              <a:t>reinjektiranje</a:t>
            </a:r>
            <a:r>
              <a:rPr lang="sl-SI" sz="2700" b="1" dirty="0" smtClean="0">
                <a:latin typeface="Calibri" pitchFamily="34" charset="0"/>
              </a:rPr>
              <a:t> (vračanje) termomineralne vode nazaj v proizvodni vodonosnik. </a:t>
            </a:r>
          </a:p>
          <a:p>
            <a:endParaRPr lang="sl-SI" sz="1500" b="1" dirty="0" smtClean="0">
              <a:latin typeface="Calibri" pitchFamily="34" charset="0"/>
            </a:endParaRPr>
          </a:p>
          <a:p>
            <a:r>
              <a:rPr lang="sl-SI" sz="2700" b="1" dirty="0" smtClean="0">
                <a:latin typeface="Calibri" pitchFamily="34" charset="0"/>
              </a:rPr>
              <a:t>Nedvoumno se skupaj z vrtino Sob-1 in Sob-3g lahko uporabi za izgradnjo ekološko-neoporečnega geotermalnega sistema v Murski Soboti. </a:t>
            </a:r>
            <a:endParaRPr lang="sl-SI" sz="2700" b="1" dirty="0">
              <a:latin typeface="Calibri" pitchFamily="34" charset="0"/>
            </a:endParaRPr>
          </a:p>
        </p:txBody>
      </p:sp>
      <p:pic>
        <p:nvPicPr>
          <p:cNvPr id="6" name="Picture 23" descr="Nafta Geoterm logotip osnov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999" y="5805264"/>
            <a:ext cx="3168352" cy="804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131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0722" y="3212976"/>
            <a:ext cx="7772400" cy="2190207"/>
          </a:xfrm>
          <a:noFill/>
        </p:spPr>
        <p:txBody>
          <a:bodyPr/>
          <a:lstStyle/>
          <a:p>
            <a:r>
              <a:rPr lang="sl-SI" dirty="0" smtClean="0"/>
              <a:t/>
            </a:r>
            <a:br>
              <a:rPr lang="sl-SI" dirty="0" smtClean="0"/>
            </a:br>
            <a:r>
              <a:rPr lang="sl-SI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libri" pitchFamily="34" charset="0"/>
              </a:rPr>
              <a:t>Srečno!</a:t>
            </a:r>
            <a:br>
              <a:rPr lang="sl-SI" sz="5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alibri" pitchFamily="34" charset="0"/>
              </a:rPr>
            </a:br>
            <a:r>
              <a:rPr lang="sl-SI" sz="72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sym typeface="Wingdings" pitchFamily="2" charset="2"/>
              </a:rPr>
              <a:t> </a:t>
            </a:r>
            <a:endParaRPr lang="sl-SI" sz="6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Picture 23" descr="Nafta Geoterm logotip osnov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154" y="4941168"/>
            <a:ext cx="4771536" cy="1212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jeZBesedilom 5"/>
          <p:cNvSpPr txBox="1"/>
          <p:nvPr/>
        </p:nvSpPr>
        <p:spPr>
          <a:xfrm>
            <a:off x="856502" y="764704"/>
            <a:ext cx="75608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500" b="1" dirty="0" smtClean="0">
                <a:latin typeface="Calibri" pitchFamily="34" charset="0"/>
              </a:rPr>
              <a:t>PRIHODNOST </a:t>
            </a:r>
            <a:r>
              <a:rPr lang="sl-SI" sz="3500" b="1" dirty="0" smtClean="0">
                <a:latin typeface="Calibri" pitchFamily="34" charset="0"/>
              </a:rPr>
              <a:t>IZKORIŠČANJA GEOTERMALNE ENERGIJE JE V GRADNJI ENERGETSKIH IN EKOLOŠKO NEOPOREČNIH, PROIZVODNO-REINJEKCIJSKIH SISTEMOV </a:t>
            </a:r>
          </a:p>
          <a:p>
            <a:pPr algn="ctr"/>
            <a:r>
              <a:rPr lang="sl-SI" sz="3500" b="1" dirty="0" smtClean="0">
                <a:noFill/>
                <a:latin typeface="Calibri" pitchFamily="34" charset="0"/>
              </a:rPr>
              <a:t>DLJE</a:t>
            </a:r>
            <a:r>
              <a:rPr lang="sl-SI" sz="3500" b="1" dirty="0" smtClean="0">
                <a:noFill/>
                <a:latin typeface="Calibri" pitchFamily="34" charset="0"/>
              </a:rPr>
              <a:t>, ČE JO VRAČAMO!</a:t>
            </a:r>
            <a:endParaRPr lang="sl-SI" sz="3500" b="1" dirty="0">
              <a:noFill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8388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1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14560</TotalTime>
  <Words>765</Words>
  <Application>Microsoft Office PowerPoint</Application>
  <PresentationFormat>Diaprojekcija na zaslonu (4:3)</PresentationFormat>
  <Paragraphs>122</Paragraphs>
  <Slides>18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Povezave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20" baseType="lpstr">
      <vt:lpstr>Tema1</vt:lpstr>
      <vt:lpstr>C:\Users\jkercmar\Desktop\Vrtina Sob-4g\Črpalni preizkus\Meritve airlift\Vodonosniki\Intervali vodonosnikov in razpok Sob-4g(natančna verzija).xlsx!Prava razporeditev!R2C2:R25C10</vt:lpstr>
      <vt:lpstr>Predstavitev rezultatov 20. 3. 2013 </vt:lpstr>
      <vt:lpstr>GEOLOŠKA STRUKTURA</vt:lpstr>
      <vt:lpstr>PowerPointova predstavitev</vt:lpstr>
      <vt:lpstr>INTERPRETACIJA KAROTAŽNIH DIAGRAMOV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Gradbena dela </vt:lpstr>
      <vt:lpstr>Selitev vrtalne garniture</vt:lpstr>
      <vt:lpstr>Rudarska dela</vt:lpstr>
      <vt:lpstr>Rudarska dela</vt:lpstr>
      <vt:lpstr>Rudarska dela</vt:lpstr>
      <vt:lpstr>Rudarska dela</vt:lpstr>
      <vt:lpstr>Rudarska dela</vt:lpstr>
      <vt:lpstr>PowerPointova predstavitev</vt:lpstr>
      <vt:lpstr> Srečno!  </vt:lpstr>
    </vt:vector>
  </TitlesOfParts>
  <Company>Nafta Lendava d.o.o.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Peščeni zasip na vrtini Sob-4g</dc:title>
  <dc:creator>Jernej Kerčmar</dc:creator>
  <cp:lastModifiedBy>Jernej Kerčmar</cp:lastModifiedBy>
  <cp:revision>278</cp:revision>
  <cp:lastPrinted>2013-03-19T06:05:03Z</cp:lastPrinted>
  <dcterms:created xsi:type="dcterms:W3CDTF">2013-01-18T10:13:29Z</dcterms:created>
  <dcterms:modified xsi:type="dcterms:W3CDTF">2013-03-19T08:24:11Z</dcterms:modified>
</cp:coreProperties>
</file>